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4"/>
    <p:sldMasterId id="2147483663" r:id="rId35"/>
    <p:sldMasterId id="2147483699" r:id="rId36"/>
    <p:sldMasterId id="2147483720" r:id="rId37"/>
  </p:sldMasterIdLst>
  <p:notesMasterIdLst>
    <p:notesMasterId r:id="rId54"/>
  </p:notesMasterIdLst>
  <p:sldIdLst>
    <p:sldId id="256" r:id="rId38"/>
    <p:sldId id="1572" r:id="rId39"/>
    <p:sldId id="1574" r:id="rId40"/>
    <p:sldId id="1575" r:id="rId41"/>
    <p:sldId id="1577" r:id="rId42"/>
    <p:sldId id="1579" r:id="rId43"/>
    <p:sldId id="2379" r:id="rId44"/>
    <p:sldId id="2371" r:id="rId45"/>
    <p:sldId id="2380" r:id="rId46"/>
    <p:sldId id="2381" r:id="rId47"/>
    <p:sldId id="2382" r:id="rId48"/>
    <p:sldId id="2383" r:id="rId49"/>
    <p:sldId id="259" r:id="rId50"/>
    <p:sldId id="268" r:id="rId51"/>
    <p:sldId id="2384" r:id="rId52"/>
    <p:sldId id="238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5346A-D663-414A-9BC3-23C876274B93}" v="197" dt="2022-08-04T21:39:51.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729" autoAdjust="0"/>
  </p:normalViewPr>
  <p:slideViewPr>
    <p:cSldViewPr snapToGrid="0">
      <p:cViewPr>
        <p:scale>
          <a:sx n="75" d="100"/>
          <a:sy n="75" d="100"/>
        </p:scale>
        <p:origin x="840" y="5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2.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5.xml"/><Relationship Id="rId47" Type="http://schemas.openxmlformats.org/officeDocument/2006/relationships/slide" Target="slides/slide10.xml"/><Relationship Id="rId50" Type="http://schemas.openxmlformats.org/officeDocument/2006/relationships/slide" Target="slides/slide13.xml"/><Relationship Id="rId55"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4.xml"/><Relationship Id="rId40" Type="http://schemas.openxmlformats.org/officeDocument/2006/relationships/slide" Target="slides/slide3.xml"/><Relationship Id="rId45" Type="http://schemas.openxmlformats.org/officeDocument/2006/relationships/slide" Target="slides/slide8.xml"/><Relationship Id="rId53" Type="http://schemas.openxmlformats.org/officeDocument/2006/relationships/slide" Target="slides/slide16.xml"/><Relationship Id="rId58" Type="http://schemas.openxmlformats.org/officeDocument/2006/relationships/tableStyles" Target="tableStyles.xml"/><Relationship Id="rId5" Type="http://schemas.openxmlformats.org/officeDocument/2006/relationships/customXml" Target="../customXml/item5.xml"/><Relationship Id="rId19" Type="http://schemas.openxmlformats.org/officeDocument/2006/relationships/customXml" Target="../customXml/item19.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6.xml"/><Relationship Id="rId48" Type="http://schemas.openxmlformats.org/officeDocument/2006/relationships/slide" Target="slides/slide11.xml"/><Relationship Id="rId56"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slide" Target="slides/slide14.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1.xml"/><Relationship Id="rId46" Type="http://schemas.openxmlformats.org/officeDocument/2006/relationships/slide" Target="slides/slide9.xml"/><Relationship Id="rId59"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slide" Target="slides/slide4.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12.xml"/><Relationship Id="rId57"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7.xml"/><Relationship Id="rId52" Type="http://schemas.openxmlformats.org/officeDocument/2006/relationships/slide" Target="slides/slide15.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 Magafi" userId="373e96ba6dc27cbd" providerId="LiveId" clId="{EA75346A-D663-414A-9BC3-23C876274B93}"/>
    <pc:docChg chg="undo custSel modSld">
      <pc:chgData name="Niko Magafi" userId="373e96ba6dc27cbd" providerId="LiveId" clId="{EA75346A-D663-414A-9BC3-23C876274B93}" dt="2022-08-04T21:45:21.351" v="6105"/>
      <pc:docMkLst>
        <pc:docMk/>
      </pc:docMkLst>
      <pc:sldChg chg="modSp mod modNotesTx">
        <pc:chgData name="Niko Magafi" userId="373e96ba6dc27cbd" providerId="LiveId" clId="{EA75346A-D663-414A-9BC3-23C876274B93}" dt="2022-08-04T21:29:31.771" v="5098" actId="20577"/>
        <pc:sldMkLst>
          <pc:docMk/>
          <pc:sldMk cId="1152645729" sldId="259"/>
        </pc:sldMkLst>
        <pc:spChg chg="mod">
          <ac:chgData name="Niko Magafi" userId="373e96ba6dc27cbd" providerId="LiveId" clId="{EA75346A-D663-414A-9BC3-23C876274B93}" dt="2022-08-04T21:09:24.551" v="3654" actId="20577"/>
          <ac:spMkLst>
            <pc:docMk/>
            <pc:sldMk cId="1152645729" sldId="259"/>
            <ac:spMk id="2" creationId="{00000000-0000-0000-0000-000000000000}"/>
          </ac:spMkLst>
        </pc:spChg>
        <pc:spChg chg="mod">
          <ac:chgData name="Niko Magafi" userId="373e96ba6dc27cbd" providerId="LiveId" clId="{EA75346A-D663-414A-9BC3-23C876274B93}" dt="2022-08-04T21:10:30.626" v="3821" actId="20577"/>
          <ac:spMkLst>
            <pc:docMk/>
            <pc:sldMk cId="1152645729" sldId="259"/>
            <ac:spMk id="3" creationId="{00000000-0000-0000-0000-000000000000}"/>
          </ac:spMkLst>
        </pc:spChg>
        <pc:spChg chg="mod">
          <ac:chgData name="Niko Magafi" userId="373e96ba6dc27cbd" providerId="LiveId" clId="{EA75346A-D663-414A-9BC3-23C876274B93}" dt="2022-08-04T21:11:53.277" v="3989" actId="20577"/>
          <ac:spMkLst>
            <pc:docMk/>
            <pc:sldMk cId="1152645729" sldId="259"/>
            <ac:spMk id="11" creationId="{00000000-0000-0000-0000-000000000000}"/>
          </ac:spMkLst>
        </pc:spChg>
        <pc:spChg chg="mod">
          <ac:chgData name="Niko Magafi" userId="373e96ba6dc27cbd" providerId="LiveId" clId="{EA75346A-D663-414A-9BC3-23C876274B93}" dt="2022-08-04T21:13:23.336" v="4239" actId="20577"/>
          <ac:spMkLst>
            <pc:docMk/>
            <pc:sldMk cId="1152645729" sldId="259"/>
            <ac:spMk id="12" creationId="{00000000-0000-0000-0000-000000000000}"/>
          </ac:spMkLst>
        </pc:spChg>
        <pc:spChg chg="mod">
          <ac:chgData name="Niko Magafi" userId="373e96ba6dc27cbd" providerId="LiveId" clId="{EA75346A-D663-414A-9BC3-23C876274B93}" dt="2022-08-04T21:14:48.335" v="4486" actId="20577"/>
          <ac:spMkLst>
            <pc:docMk/>
            <pc:sldMk cId="1152645729" sldId="259"/>
            <ac:spMk id="13" creationId="{00000000-0000-0000-0000-000000000000}"/>
          </ac:spMkLst>
        </pc:spChg>
      </pc:sldChg>
      <pc:sldChg chg="modSp mod modNotesTx">
        <pc:chgData name="Niko Magafi" userId="373e96ba6dc27cbd" providerId="LiveId" clId="{EA75346A-D663-414A-9BC3-23C876274B93}" dt="2022-08-04T21:37:21.085" v="5753" actId="20577"/>
        <pc:sldMkLst>
          <pc:docMk/>
          <pc:sldMk cId="401473495" sldId="268"/>
        </pc:sldMkLst>
        <pc:spChg chg="mod">
          <ac:chgData name="Niko Magafi" userId="373e96ba6dc27cbd" providerId="LiveId" clId="{EA75346A-D663-414A-9BC3-23C876274B93}" dt="2022-08-04T21:36:18.918" v="5664" actId="20577"/>
          <ac:spMkLst>
            <pc:docMk/>
            <pc:sldMk cId="401473495" sldId="268"/>
            <ac:spMk id="2" creationId="{00000000-0000-0000-0000-000000000000}"/>
          </ac:spMkLst>
        </pc:spChg>
        <pc:spChg chg="mod">
          <ac:chgData name="Niko Magafi" userId="373e96ba6dc27cbd" providerId="LiveId" clId="{EA75346A-D663-414A-9BC3-23C876274B93}" dt="2022-08-04T21:31:05.385" v="5278" actId="20577"/>
          <ac:spMkLst>
            <pc:docMk/>
            <pc:sldMk cId="401473495" sldId="268"/>
            <ac:spMk id="3" creationId="{00000000-0000-0000-0000-000000000000}"/>
          </ac:spMkLst>
        </pc:spChg>
        <pc:spChg chg="mod">
          <ac:chgData name="Niko Magafi" userId="373e96ba6dc27cbd" providerId="LiveId" clId="{EA75346A-D663-414A-9BC3-23C876274B93}" dt="2022-08-04T21:31:47.790" v="5391" actId="20577"/>
          <ac:spMkLst>
            <pc:docMk/>
            <pc:sldMk cId="401473495" sldId="268"/>
            <ac:spMk id="7" creationId="{00000000-0000-0000-0000-000000000000}"/>
          </ac:spMkLst>
        </pc:spChg>
        <pc:spChg chg="mod">
          <ac:chgData name="Niko Magafi" userId="373e96ba6dc27cbd" providerId="LiveId" clId="{EA75346A-D663-414A-9BC3-23C876274B93}" dt="2022-08-04T21:35:56.814" v="5635" actId="20577"/>
          <ac:spMkLst>
            <pc:docMk/>
            <pc:sldMk cId="401473495" sldId="268"/>
            <ac:spMk id="8" creationId="{00000000-0000-0000-0000-000000000000}"/>
          </ac:spMkLst>
        </pc:spChg>
        <pc:spChg chg="mod">
          <ac:chgData name="Niko Magafi" userId="373e96ba6dc27cbd" providerId="LiveId" clId="{EA75346A-D663-414A-9BC3-23C876274B93}" dt="2022-08-04T21:36:39.959" v="5746" actId="20577"/>
          <ac:spMkLst>
            <pc:docMk/>
            <pc:sldMk cId="401473495" sldId="268"/>
            <ac:spMk id="9" creationId="{00000000-0000-0000-0000-000000000000}"/>
          </ac:spMkLst>
        </pc:spChg>
      </pc:sldChg>
      <pc:sldChg chg="addSp delSp modSp mod modNotesTx">
        <pc:chgData name="Niko Magafi" userId="373e96ba6dc27cbd" providerId="LiveId" clId="{EA75346A-D663-414A-9BC3-23C876274B93}" dt="2022-08-04T18:40:15.841" v="1885" actId="20577"/>
        <pc:sldMkLst>
          <pc:docMk/>
          <pc:sldMk cId="1608041419" sldId="2371"/>
        </pc:sldMkLst>
        <pc:spChg chg="mod">
          <ac:chgData name="Niko Magafi" userId="373e96ba6dc27cbd" providerId="LiveId" clId="{EA75346A-D663-414A-9BC3-23C876274B93}" dt="2022-08-04T18:24:02.560" v="786" actId="20577"/>
          <ac:spMkLst>
            <pc:docMk/>
            <pc:sldMk cId="1608041419" sldId="2371"/>
            <ac:spMk id="2" creationId="{1F5A9621-7AE8-4D12-9315-1F467C22C803}"/>
          </ac:spMkLst>
        </pc:spChg>
        <pc:spChg chg="mod">
          <ac:chgData name="Niko Magafi" userId="373e96ba6dc27cbd" providerId="LiveId" clId="{EA75346A-D663-414A-9BC3-23C876274B93}" dt="2022-08-04T18:37:32.387" v="1358" actId="20577"/>
          <ac:spMkLst>
            <pc:docMk/>
            <pc:sldMk cId="1608041419" sldId="2371"/>
            <ac:spMk id="3" creationId="{96B48D12-CDA1-4E4B-AFAF-6C850B07B750}"/>
          </ac:spMkLst>
        </pc:spChg>
        <pc:spChg chg="add mod">
          <ac:chgData name="Niko Magafi" userId="373e96ba6dc27cbd" providerId="LiveId" clId="{EA75346A-D663-414A-9BC3-23C876274B93}" dt="2022-08-04T18:18:30.882" v="627" actId="404"/>
          <ac:spMkLst>
            <pc:docMk/>
            <pc:sldMk cId="1608041419" sldId="2371"/>
            <ac:spMk id="5" creationId="{59AA5252-2EBC-3E4B-17E9-99ABA9A5D4BF}"/>
          </ac:spMkLst>
        </pc:spChg>
        <pc:spChg chg="add mod">
          <ac:chgData name="Niko Magafi" userId="373e96ba6dc27cbd" providerId="LiveId" clId="{EA75346A-D663-414A-9BC3-23C876274B93}" dt="2022-08-04T18:34:36.318" v="886" actId="20577"/>
          <ac:spMkLst>
            <pc:docMk/>
            <pc:sldMk cId="1608041419" sldId="2371"/>
            <ac:spMk id="6" creationId="{D3A21916-7C20-4D6C-A1D6-C5AACC2B276C}"/>
          </ac:spMkLst>
        </pc:spChg>
        <pc:spChg chg="add mod">
          <ac:chgData name="Niko Magafi" userId="373e96ba6dc27cbd" providerId="LiveId" clId="{EA75346A-D663-414A-9BC3-23C876274B93}" dt="2022-08-04T18:20:57.683" v="680" actId="207"/>
          <ac:spMkLst>
            <pc:docMk/>
            <pc:sldMk cId="1608041419" sldId="2371"/>
            <ac:spMk id="7" creationId="{7E5207BF-5DD2-FAE7-E277-93CD04486654}"/>
          </ac:spMkLst>
        </pc:spChg>
        <pc:spChg chg="add mod">
          <ac:chgData name="Niko Magafi" userId="373e96ba6dc27cbd" providerId="LiveId" clId="{EA75346A-D663-414A-9BC3-23C876274B93}" dt="2022-08-04T18:21:18.133" v="717" actId="207"/>
          <ac:spMkLst>
            <pc:docMk/>
            <pc:sldMk cId="1608041419" sldId="2371"/>
            <ac:spMk id="8" creationId="{0D45F3A1-6CEA-0125-3437-CF8B066A094F}"/>
          </ac:spMkLst>
        </pc:spChg>
        <pc:spChg chg="add del mod">
          <ac:chgData name="Niko Magafi" userId="373e96ba6dc27cbd" providerId="LiveId" clId="{EA75346A-D663-414A-9BC3-23C876274B93}" dt="2022-08-04T18:21:52.269" v="721"/>
          <ac:spMkLst>
            <pc:docMk/>
            <pc:sldMk cId="1608041419" sldId="2371"/>
            <ac:spMk id="9" creationId="{9CBE2909-07FB-F786-3550-5AF397F6056E}"/>
          </ac:spMkLst>
        </pc:spChg>
        <pc:spChg chg="add mod">
          <ac:chgData name="Niko Magafi" userId="373e96ba6dc27cbd" providerId="LiveId" clId="{EA75346A-D663-414A-9BC3-23C876274B93}" dt="2022-08-04T18:22:10.315" v="727" actId="207"/>
          <ac:spMkLst>
            <pc:docMk/>
            <pc:sldMk cId="1608041419" sldId="2371"/>
            <ac:spMk id="10" creationId="{8C467A7B-806D-D209-0AAB-2379C0015867}"/>
          </ac:spMkLst>
        </pc:spChg>
        <pc:spChg chg="add mod">
          <ac:chgData name="Niko Magafi" userId="373e96ba6dc27cbd" providerId="LiveId" clId="{EA75346A-D663-414A-9BC3-23C876274B93}" dt="2022-08-04T18:23:31.765" v="759"/>
          <ac:spMkLst>
            <pc:docMk/>
            <pc:sldMk cId="1608041419" sldId="2371"/>
            <ac:spMk id="11" creationId="{F109D916-8231-DEFC-D660-703DC12D7BEB}"/>
          </ac:spMkLst>
        </pc:spChg>
        <pc:spChg chg="add mod">
          <ac:chgData name="Niko Magafi" userId="373e96ba6dc27cbd" providerId="LiveId" clId="{EA75346A-D663-414A-9BC3-23C876274B93}" dt="2022-08-04T18:23:45.663" v="780" actId="1076"/>
          <ac:spMkLst>
            <pc:docMk/>
            <pc:sldMk cId="1608041419" sldId="2371"/>
            <ac:spMk id="12" creationId="{8FF270EF-7484-AAFB-310A-F7AF00F9FCFD}"/>
          </ac:spMkLst>
        </pc:spChg>
        <pc:picChg chg="mod">
          <ac:chgData name="Niko Magafi" userId="373e96ba6dc27cbd" providerId="LiveId" clId="{EA75346A-D663-414A-9BC3-23C876274B93}" dt="2022-08-04T18:22:23.701" v="729" actId="1076"/>
          <ac:picMkLst>
            <pc:docMk/>
            <pc:sldMk cId="1608041419" sldId="2371"/>
            <ac:picMk id="4" creationId="{948AB394-6A6C-4FB4-9EF2-1725F1DD4D2F}"/>
          </ac:picMkLst>
        </pc:picChg>
      </pc:sldChg>
      <pc:sldChg chg="modSp mod modNotesTx">
        <pc:chgData name="Niko Magafi" userId="373e96ba6dc27cbd" providerId="LiveId" clId="{EA75346A-D663-414A-9BC3-23C876274B93}" dt="2022-08-03T21:11:44.211" v="547" actId="20577"/>
        <pc:sldMkLst>
          <pc:docMk/>
          <pc:sldMk cId="3845194389" sldId="2379"/>
        </pc:sldMkLst>
        <pc:spChg chg="mod">
          <ac:chgData name="Niko Magafi" userId="373e96ba6dc27cbd" providerId="LiveId" clId="{EA75346A-D663-414A-9BC3-23C876274B93}" dt="2022-08-03T20:58:25.462" v="97" actId="20577"/>
          <ac:spMkLst>
            <pc:docMk/>
            <pc:sldMk cId="3845194389" sldId="2379"/>
            <ac:spMk id="3" creationId="{05929186-9730-4B55-A7BF-63AD4758622A}"/>
          </ac:spMkLst>
        </pc:spChg>
      </pc:sldChg>
      <pc:sldChg chg="modSp modNotesTx">
        <pc:chgData name="Niko Magafi" userId="373e96ba6dc27cbd" providerId="LiveId" clId="{EA75346A-D663-414A-9BC3-23C876274B93}" dt="2022-08-04T18:45:41.394" v="2748" actId="20577"/>
        <pc:sldMkLst>
          <pc:docMk/>
          <pc:sldMk cId="1338618773" sldId="2380"/>
        </pc:sldMkLst>
        <pc:spChg chg="mod">
          <ac:chgData name="Niko Magafi" userId="373e96ba6dc27cbd" providerId="LiveId" clId="{EA75346A-D663-414A-9BC3-23C876274B93}" dt="2022-08-04T18:40:37.478" v="1919" actId="20577"/>
          <ac:spMkLst>
            <pc:docMk/>
            <pc:sldMk cId="1338618773" sldId="2380"/>
            <ac:spMk id="4" creationId="{D5A8C165-E718-461D-A5E0-A7464013F247}"/>
          </ac:spMkLst>
        </pc:spChg>
      </pc:sldChg>
      <pc:sldChg chg="modSp mod modNotesTx">
        <pc:chgData name="Niko Magafi" userId="373e96ba6dc27cbd" providerId="LiveId" clId="{EA75346A-D663-414A-9BC3-23C876274B93}" dt="2022-08-04T18:50:41.993" v="2964" actId="20577"/>
        <pc:sldMkLst>
          <pc:docMk/>
          <pc:sldMk cId="3876511626" sldId="2381"/>
        </pc:sldMkLst>
        <pc:spChg chg="mod">
          <ac:chgData name="Niko Magafi" userId="373e96ba6dc27cbd" providerId="LiveId" clId="{EA75346A-D663-414A-9BC3-23C876274B93}" dt="2022-08-04T18:49:53.220" v="2781" actId="20577"/>
          <ac:spMkLst>
            <pc:docMk/>
            <pc:sldMk cId="3876511626" sldId="2381"/>
            <ac:spMk id="2" creationId="{52A368ED-B764-4CF3-8CEE-2246751A4458}"/>
          </ac:spMkLst>
        </pc:spChg>
      </pc:sldChg>
      <pc:sldChg chg="modSp mod modAnim modNotesTx">
        <pc:chgData name="Niko Magafi" userId="373e96ba6dc27cbd" providerId="LiveId" clId="{EA75346A-D663-414A-9BC3-23C876274B93}" dt="2022-08-04T21:07:45.440" v="3572" actId="20577"/>
        <pc:sldMkLst>
          <pc:docMk/>
          <pc:sldMk cId="1499921320" sldId="2382"/>
        </pc:sldMkLst>
        <pc:spChg chg="mod">
          <ac:chgData name="Niko Magafi" userId="373e96ba6dc27cbd" providerId="LiveId" clId="{EA75346A-D663-414A-9BC3-23C876274B93}" dt="2022-08-04T18:57:56.822" v="3016" actId="14100"/>
          <ac:spMkLst>
            <pc:docMk/>
            <pc:sldMk cId="1499921320" sldId="2382"/>
            <ac:spMk id="2" creationId="{5A939C5D-0610-4F4A-8F8C-4AB900A9FB04}"/>
          </ac:spMkLst>
        </pc:spChg>
        <pc:spChg chg="mod">
          <ac:chgData name="Niko Magafi" userId="373e96ba6dc27cbd" providerId="LiveId" clId="{EA75346A-D663-414A-9BC3-23C876274B93}" dt="2022-08-04T21:00:33.109" v="3085" actId="20577"/>
          <ac:spMkLst>
            <pc:docMk/>
            <pc:sldMk cId="1499921320" sldId="2382"/>
            <ac:spMk id="13" creationId="{EF639AF6-B96E-4DB1-A688-AF9E4501523D}"/>
          </ac:spMkLst>
        </pc:spChg>
        <pc:spChg chg="mod">
          <ac:chgData name="Niko Magafi" userId="373e96ba6dc27cbd" providerId="LiveId" clId="{EA75346A-D663-414A-9BC3-23C876274B93}" dt="2022-08-04T21:04:39.547" v="3162" actId="14100"/>
          <ac:spMkLst>
            <pc:docMk/>
            <pc:sldMk cId="1499921320" sldId="2382"/>
            <ac:spMk id="15" creationId="{5908DE21-F33F-4C31-8AD9-8035EED94214}"/>
          </ac:spMkLst>
        </pc:spChg>
        <pc:spChg chg="mod">
          <ac:chgData name="Niko Magafi" userId="373e96ba6dc27cbd" providerId="LiveId" clId="{EA75346A-D663-414A-9BC3-23C876274B93}" dt="2022-08-04T21:04:05.914" v="3127" actId="20577"/>
          <ac:spMkLst>
            <pc:docMk/>
            <pc:sldMk cId="1499921320" sldId="2382"/>
            <ac:spMk id="17" creationId="{2A87A51F-4584-4E12-B1EC-76B53767C0DB}"/>
          </ac:spMkLst>
        </pc:spChg>
      </pc:sldChg>
      <pc:sldChg chg="modSp mod modNotesTx">
        <pc:chgData name="Niko Magafi" userId="373e96ba6dc27cbd" providerId="LiveId" clId="{EA75346A-D663-414A-9BC3-23C876274B93}" dt="2022-08-04T21:45:21.351" v="6105"/>
        <pc:sldMkLst>
          <pc:docMk/>
          <pc:sldMk cId="3917726323" sldId="2383"/>
        </pc:sldMkLst>
        <pc:spChg chg="mod">
          <ac:chgData name="Niko Magafi" userId="373e96ba6dc27cbd" providerId="LiveId" clId="{EA75346A-D663-414A-9BC3-23C876274B93}" dt="2022-08-04T21:08:32.029" v="3623" actId="20577"/>
          <ac:spMkLst>
            <pc:docMk/>
            <pc:sldMk cId="3917726323" sldId="2383"/>
            <ac:spMk id="2" creationId="{E2E7E35F-5566-439C-AAF1-A16E140EEC07}"/>
          </ac:spMkLst>
        </pc:spChg>
        <pc:spChg chg="mod">
          <ac:chgData name="Niko Magafi" userId="373e96ba6dc27cbd" providerId="LiveId" clId="{EA75346A-D663-414A-9BC3-23C876274B93}" dt="2022-08-04T21:08:28.950" v="3621" actId="20577"/>
          <ac:spMkLst>
            <pc:docMk/>
            <pc:sldMk cId="3917726323" sldId="2383"/>
            <ac:spMk id="4" creationId="{EB0EAA6D-A7D2-4AC7-9853-B336018DF3A6}"/>
          </ac:spMkLst>
        </pc:spChg>
      </pc:sldChg>
      <pc:sldChg chg="modSp mod modNotesTx">
        <pc:chgData name="Niko Magafi" userId="373e96ba6dc27cbd" providerId="LiveId" clId="{EA75346A-D663-414A-9BC3-23C876274B93}" dt="2022-08-04T21:45:14.311" v="6104" actId="20577"/>
        <pc:sldMkLst>
          <pc:docMk/>
          <pc:sldMk cId="2087696145" sldId="2384"/>
        </pc:sldMkLst>
        <pc:spChg chg="mod">
          <ac:chgData name="Niko Magafi" userId="373e96ba6dc27cbd" providerId="LiveId" clId="{EA75346A-D663-414A-9BC3-23C876274B93}" dt="2022-08-04T21:38:06.098" v="5798" actId="20577"/>
          <ac:spMkLst>
            <pc:docMk/>
            <pc:sldMk cId="2087696145" sldId="2384"/>
            <ac:spMk id="2" creationId="{E2E7E35F-5566-439C-AAF1-A16E140EEC07}"/>
          </ac:spMkLst>
        </pc:spChg>
      </pc:sldChg>
      <pc:sldChg chg="modSp mod">
        <pc:chgData name="Niko Magafi" userId="373e96ba6dc27cbd" providerId="LiveId" clId="{EA75346A-D663-414A-9BC3-23C876274B93}" dt="2022-08-04T21:43:52.740" v="6004" actId="20577"/>
        <pc:sldMkLst>
          <pc:docMk/>
          <pc:sldMk cId="377223679" sldId="2385"/>
        </pc:sldMkLst>
        <pc:spChg chg="mod">
          <ac:chgData name="Niko Magafi" userId="373e96ba6dc27cbd" providerId="LiveId" clId="{EA75346A-D663-414A-9BC3-23C876274B93}" dt="2022-08-04T21:43:52.740" v="6004" actId="20577"/>
          <ac:spMkLst>
            <pc:docMk/>
            <pc:sldMk cId="377223679" sldId="2385"/>
            <ac:spMk id="7" creationId="{BDFA5B89-ECF9-6F40-B90A-CAEB3980C3A9}"/>
          </ac:spMkLst>
        </pc:spChg>
        <pc:spChg chg="mod">
          <ac:chgData name="Niko Magafi" userId="373e96ba6dc27cbd" providerId="LiveId" clId="{EA75346A-D663-414A-9BC3-23C876274B93}" dt="2022-08-04T21:38:28.865" v="5799"/>
          <ac:spMkLst>
            <pc:docMk/>
            <pc:sldMk cId="377223679" sldId="2385"/>
            <ac:spMk id="14" creationId="{08B32623-9690-4F4A-B029-47697A5274F3}"/>
          </ac:spMkLst>
        </pc:spChg>
        <pc:spChg chg="mod">
          <ac:chgData name="Niko Magafi" userId="373e96ba6dc27cbd" providerId="LiveId" clId="{EA75346A-D663-414A-9BC3-23C876274B93}" dt="2022-08-04T21:43:30.393" v="5920" actId="20577"/>
          <ac:spMkLst>
            <pc:docMk/>
            <pc:sldMk cId="377223679" sldId="2385"/>
            <ac:spMk id="15" creationId="{5AD859D9-7AFA-4270-8BF6-D6A7C461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‹Nº›</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Nuestra </a:t>
            </a:r>
            <a:r>
              <a:rPr lang="en-US" dirty="0" err="1"/>
              <a:t>definición</a:t>
            </a:r>
            <a:r>
              <a:rPr lang="en-US" dirty="0"/>
              <a:t> de </a:t>
            </a:r>
            <a:r>
              <a:rPr lang="en-US" dirty="0" err="1"/>
              <a:t>trabajo</a:t>
            </a:r>
            <a:r>
              <a:rPr lang="en-US" dirty="0"/>
              <a:t>. </a:t>
            </a:r>
          </a:p>
          <a:p>
            <a:endParaRPr lang="en-US" baseline="0" dirty="0"/>
          </a:p>
          <a:p>
            <a:pPr fontAlgn="t"/>
            <a:r>
              <a:rPr lang="en-US" baseline="0" dirty="0"/>
              <a:t>No es solo </a:t>
            </a:r>
            <a:r>
              <a:rPr lang="en-US" baseline="0" dirty="0" err="1"/>
              <a:t>hacer</a:t>
            </a:r>
            <a:r>
              <a:rPr lang="en-US" baseline="0" dirty="0"/>
              <a:t> </a:t>
            </a:r>
            <a:r>
              <a:rPr lang="en-US" baseline="0" dirty="0" err="1"/>
              <a:t>cosas</a:t>
            </a:r>
            <a:r>
              <a:rPr lang="en-US" baseline="0" dirty="0"/>
              <a:t> que </a:t>
            </a:r>
            <a:r>
              <a:rPr lang="en-US" baseline="0" dirty="0" err="1"/>
              <a:t>los</a:t>
            </a:r>
            <a:r>
              <a:rPr lang="en-US" baseline="0" dirty="0"/>
              <a:t> </a:t>
            </a:r>
            <a:r>
              <a:rPr lang="en-US" baseline="0" dirty="0" err="1"/>
              <a:t>humanos</a:t>
            </a:r>
            <a:r>
              <a:rPr lang="en-US" baseline="0" dirty="0"/>
              <a:t> </a:t>
            </a:r>
            <a:r>
              <a:rPr lang="en-US" baseline="0" dirty="0" err="1"/>
              <a:t>hacen</a:t>
            </a:r>
            <a:r>
              <a:rPr lang="en-US" baseline="0" dirty="0"/>
              <a:t>. </a:t>
            </a:r>
            <a:r>
              <a:rPr lang="en-US" dirty="0" err="1"/>
              <a:t>Eso</a:t>
            </a:r>
            <a:r>
              <a:rPr lang="en-US" dirty="0"/>
              <a:t> no es </a:t>
            </a:r>
            <a:r>
              <a:rPr lang="en-US" dirty="0" err="1"/>
              <a:t>muy</a:t>
            </a:r>
            <a:r>
              <a:rPr lang="en-US" dirty="0"/>
              <a:t> </a:t>
            </a:r>
            <a:r>
              <a:rPr lang="en-US" dirty="0" err="1"/>
              <a:t>díficil</a:t>
            </a:r>
            <a:r>
              <a:rPr lang="en-US" dirty="0"/>
              <a:t>. Los </a:t>
            </a:r>
            <a:r>
              <a:rPr lang="en-US" dirty="0" err="1"/>
              <a:t>humanos</a:t>
            </a:r>
            <a:r>
              <a:rPr lang="en-US" dirty="0"/>
              <a:t> </a:t>
            </a:r>
            <a:r>
              <a:rPr lang="en-US" dirty="0" err="1"/>
              <a:t>hacen</a:t>
            </a:r>
            <a:r>
              <a:rPr lang="en-US" dirty="0"/>
              <a:t> </a:t>
            </a:r>
            <a:r>
              <a:rPr lang="en-US" dirty="0" err="1"/>
              <a:t>todo</a:t>
            </a:r>
            <a:r>
              <a:rPr lang="en-US" dirty="0"/>
              <a:t> </a:t>
            </a:r>
            <a:r>
              <a:rPr lang="en-US" dirty="0" err="1"/>
              <a:t>tipo</a:t>
            </a:r>
            <a:r>
              <a:rPr lang="en-US" dirty="0"/>
              <a:t> de </a:t>
            </a:r>
            <a:r>
              <a:rPr lang="en-US" dirty="0" err="1"/>
              <a:t>cosas</a:t>
            </a:r>
            <a:r>
              <a:rPr lang="en-US" dirty="0"/>
              <a:t> </a:t>
            </a:r>
            <a:r>
              <a:rPr lang="en-US" dirty="0" err="1"/>
              <a:t>tontas</a:t>
            </a:r>
            <a:r>
              <a:rPr lang="en-US" dirty="0"/>
              <a:t> que </a:t>
            </a:r>
            <a:r>
              <a:rPr lang="en-US" dirty="0" err="1"/>
              <a:t>los</a:t>
            </a:r>
            <a:r>
              <a:rPr lang="en-US" dirty="0"/>
              <a:t> </a:t>
            </a:r>
            <a:r>
              <a:rPr lang="en-US" dirty="0" err="1"/>
              <a:t>animales</a:t>
            </a:r>
            <a:r>
              <a:rPr lang="en-US" dirty="0"/>
              <a:t> </a:t>
            </a:r>
            <a:r>
              <a:rPr lang="en-US" dirty="0" err="1"/>
              <a:t>hacen</a:t>
            </a:r>
            <a:r>
              <a:rPr lang="en-US" dirty="0"/>
              <a:t> </a:t>
            </a:r>
            <a:r>
              <a:rPr lang="en-US" dirty="0" err="1"/>
              <a:t>mucho</a:t>
            </a:r>
            <a:r>
              <a:rPr lang="en-US" dirty="0"/>
              <a:t> </a:t>
            </a:r>
            <a:r>
              <a:rPr lang="en-US" dirty="0" err="1"/>
              <a:t>más</a:t>
            </a:r>
            <a:r>
              <a:rPr lang="en-US" dirty="0"/>
              <a:t> simples. </a:t>
            </a:r>
            <a:r>
              <a:rPr lang="en-US" dirty="0" err="1"/>
              <a:t>Así</a:t>
            </a:r>
            <a:r>
              <a:rPr lang="en-US" dirty="0"/>
              <a:t> que </a:t>
            </a:r>
            <a:r>
              <a:rPr lang="en-US" dirty="0" err="1"/>
              <a:t>estamos</a:t>
            </a:r>
            <a:r>
              <a:rPr lang="en-US" dirty="0"/>
              <a:t> </a:t>
            </a:r>
            <a:r>
              <a:rPr lang="en-US" dirty="0" err="1"/>
              <a:t>poniendo</a:t>
            </a:r>
            <a:r>
              <a:rPr lang="en-US" dirty="0"/>
              <a:t> la bara </a:t>
            </a:r>
            <a:r>
              <a:rPr lang="en-US" dirty="0" err="1"/>
              <a:t>más</a:t>
            </a:r>
            <a:r>
              <a:rPr lang="en-US" dirty="0"/>
              <a:t> </a:t>
            </a:r>
            <a:r>
              <a:rPr lang="en-US" dirty="0" err="1"/>
              <a:t>alta</a:t>
            </a:r>
            <a:r>
              <a:rPr lang="en-US" dirty="0"/>
              <a:t> que </a:t>
            </a:r>
            <a:r>
              <a:rPr lang="en-US" dirty="0" err="1"/>
              <a:t>eso</a:t>
            </a:r>
            <a:r>
              <a:rPr lang="en-US" dirty="0"/>
              <a:t>. Pero no tan </a:t>
            </a:r>
            <a:r>
              <a:rPr lang="es-MX" b="0" dirty="0">
                <a:solidFill>
                  <a:srgbClr val="E8EAED"/>
                </a:solidFill>
                <a:effectLst/>
                <a:latin typeface="Google Sans"/>
              </a:rPr>
              <a:t>locamente </a:t>
            </a:r>
            <a:r>
              <a:rPr lang="en-US" dirty="0" err="1"/>
              <a:t>alta.</a:t>
            </a:r>
            <a:r>
              <a:rPr lang="en-US" dirty="0"/>
              <a:t>   </a:t>
            </a:r>
          </a:p>
          <a:p>
            <a:r>
              <a:rPr lang="en-US" baseline="0" dirty="0"/>
              <a:t>Estamos </a:t>
            </a:r>
            <a:r>
              <a:rPr lang="en-US" baseline="0" dirty="0" err="1"/>
              <a:t>diciendo</a:t>
            </a:r>
            <a:r>
              <a:rPr lang="en-US" baseline="0" dirty="0"/>
              <a:t>, IA se </a:t>
            </a:r>
            <a:r>
              <a:rPr lang="en-US" baseline="0" dirty="0" err="1"/>
              <a:t>trata</a:t>
            </a:r>
            <a:r>
              <a:rPr lang="en-US" baseline="0" dirty="0"/>
              <a:t> de </a:t>
            </a:r>
            <a:r>
              <a:rPr lang="en-US" baseline="0" dirty="0" err="1"/>
              <a:t>forjar</a:t>
            </a:r>
            <a:r>
              <a:rPr lang="en-US" baseline="0" dirty="0"/>
              <a:t> </a:t>
            </a:r>
            <a:r>
              <a:rPr lang="en-US" baseline="0" dirty="0" err="1"/>
              <a:t>más</a:t>
            </a:r>
            <a:r>
              <a:rPr lang="en-US" baseline="0" dirty="0"/>
              <a:t> y </a:t>
            </a:r>
            <a:r>
              <a:rPr lang="en-US" baseline="0" dirty="0" err="1"/>
              <a:t>más</a:t>
            </a:r>
            <a:r>
              <a:rPr lang="en-US" baseline="0" dirty="0"/>
              <a:t> </a:t>
            </a:r>
            <a:r>
              <a:rPr lang="en-US" baseline="0" dirty="0" err="1"/>
              <a:t>piezas</a:t>
            </a:r>
            <a:r>
              <a:rPr lang="en-US" baseline="0" dirty="0"/>
              <a:t> de </a:t>
            </a:r>
            <a:r>
              <a:rPr lang="en-US" baseline="0" dirty="0" err="1"/>
              <a:t>comportamiento</a:t>
            </a:r>
            <a:r>
              <a:rPr lang="en-US" baseline="0" dirty="0"/>
              <a:t> </a:t>
            </a:r>
            <a:r>
              <a:rPr lang="en-US" baseline="0" dirty="0" err="1"/>
              <a:t>inteligente</a:t>
            </a:r>
            <a:r>
              <a:rPr lang="en-US" baseline="0" dirty="0"/>
              <a:t>. Y </a:t>
            </a:r>
            <a:r>
              <a:rPr lang="en-US" baseline="0" dirty="0" err="1"/>
              <a:t>así</a:t>
            </a:r>
            <a:r>
              <a:rPr lang="en-US" baseline="0" dirty="0"/>
              <a:t> </a:t>
            </a:r>
            <a:r>
              <a:rPr lang="en-US" baseline="0" dirty="0" err="1"/>
              <a:t>por</a:t>
            </a:r>
            <a:r>
              <a:rPr lang="en-US" baseline="0" dirty="0"/>
              <a:t> </a:t>
            </a:r>
            <a:r>
              <a:rPr lang="en-US" baseline="0" dirty="0" err="1"/>
              <a:t>esa</a:t>
            </a:r>
            <a:r>
              <a:rPr lang="en-US" baseline="0" dirty="0"/>
              <a:t> </a:t>
            </a:r>
            <a:r>
              <a:rPr lang="en-US" baseline="0" dirty="0" err="1"/>
              <a:t>definición</a:t>
            </a:r>
            <a:r>
              <a:rPr lang="en-US" baseline="0" dirty="0"/>
              <a:t> IA </a:t>
            </a:r>
            <a:r>
              <a:rPr lang="en-US" baseline="0" dirty="0" err="1"/>
              <a:t>esta</a:t>
            </a:r>
            <a:r>
              <a:rPr lang="en-US" baseline="0" dirty="0"/>
              <a:t> </a:t>
            </a:r>
            <a:r>
              <a:rPr lang="en-US" baseline="0" dirty="0" err="1"/>
              <a:t>aquí</a:t>
            </a:r>
            <a:r>
              <a:rPr lang="en-US" baseline="0" dirty="0"/>
              <a:t> hoy, y lo ha </a:t>
            </a:r>
            <a:r>
              <a:rPr lang="en-US" baseline="0" dirty="0" err="1"/>
              <a:t>estado</a:t>
            </a:r>
            <a:r>
              <a:rPr lang="en-US" baseline="0" dirty="0"/>
              <a:t> </a:t>
            </a:r>
            <a:r>
              <a:rPr lang="en-US" baseline="0" dirty="0" err="1"/>
              <a:t>durante</a:t>
            </a:r>
            <a:r>
              <a:rPr lang="en-US" baseline="0" dirty="0"/>
              <a:t> un </a:t>
            </a:r>
            <a:r>
              <a:rPr lang="en-US" baseline="0" dirty="0" err="1"/>
              <a:t>tiempo</a:t>
            </a:r>
            <a:r>
              <a:rPr lang="en-US" baseline="0" dirty="0"/>
              <a:t>. </a:t>
            </a:r>
          </a:p>
          <a:p>
            <a:endParaRPr lang="en-US" baseline="0" dirty="0"/>
          </a:p>
          <a:p>
            <a:r>
              <a:rPr lang="en-US" baseline="0" dirty="0"/>
              <a:t>Antes de </a:t>
            </a:r>
            <a:r>
              <a:rPr lang="en-US" baseline="0" dirty="0" err="1"/>
              <a:t>hablar</a:t>
            </a:r>
            <a:r>
              <a:rPr lang="en-US" baseline="0" dirty="0"/>
              <a:t> </a:t>
            </a:r>
            <a:r>
              <a:rPr lang="en-US" baseline="0" dirty="0" err="1"/>
              <a:t>sobre</a:t>
            </a:r>
            <a:r>
              <a:rPr lang="en-US" baseline="0" dirty="0"/>
              <a:t> </a:t>
            </a:r>
            <a:r>
              <a:rPr lang="en-US" baseline="0" dirty="0" err="1"/>
              <a:t>cómo</a:t>
            </a:r>
            <a:r>
              <a:rPr lang="en-US" baseline="0" dirty="0"/>
              <a:t> </a:t>
            </a:r>
            <a:r>
              <a:rPr lang="en-US" baseline="0" dirty="0" err="1"/>
              <a:t>funciona</a:t>
            </a:r>
            <a:r>
              <a:rPr lang="en-US" baseline="0" dirty="0"/>
              <a:t> la </a:t>
            </a:r>
            <a:r>
              <a:rPr lang="en-US" baseline="0" dirty="0" err="1"/>
              <a:t>Inteligencia</a:t>
            </a:r>
            <a:r>
              <a:rPr lang="en-US" baseline="0" dirty="0"/>
              <a:t> Artificial, </a:t>
            </a:r>
            <a:r>
              <a:rPr lang="en-US" baseline="0" dirty="0" err="1"/>
              <a:t>vamos</a:t>
            </a:r>
            <a:r>
              <a:rPr lang="en-US" baseline="0" dirty="0"/>
              <a:t> a </a:t>
            </a:r>
            <a:r>
              <a:rPr lang="en-US" baseline="0" dirty="0" err="1"/>
              <a:t>hablar</a:t>
            </a:r>
            <a:r>
              <a:rPr lang="en-US" baseline="0" dirty="0"/>
              <a:t> </a:t>
            </a:r>
            <a:r>
              <a:rPr lang="en-US" baseline="0" dirty="0" err="1"/>
              <a:t>brevemente</a:t>
            </a:r>
            <a:r>
              <a:rPr lang="en-US" baseline="0" dirty="0"/>
              <a:t> </a:t>
            </a:r>
            <a:r>
              <a:rPr lang="en-US" baseline="0" dirty="0" err="1"/>
              <a:t>sobre</a:t>
            </a:r>
            <a:r>
              <a:rPr lang="en-US" baseline="0" dirty="0"/>
              <a:t> la </a:t>
            </a:r>
            <a:r>
              <a:rPr lang="en-US" baseline="0" dirty="0" err="1"/>
              <a:t>Inteligencia</a:t>
            </a:r>
            <a:r>
              <a:rPr lang="en-US" baseline="0" dirty="0"/>
              <a:t> Natural. </a:t>
            </a:r>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dirty="0"/>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 </a:t>
            </a:r>
            <a:r>
              <a:rPr lang="en-US" dirty="0" err="1"/>
              <a:t>esencialmente</a:t>
            </a:r>
            <a:r>
              <a:rPr lang="en-US" dirty="0"/>
              <a:t> 3 pasos para </a:t>
            </a:r>
            <a:r>
              <a:rPr lang="en-US" dirty="0" err="1"/>
              <a:t>crear</a:t>
            </a:r>
            <a:r>
              <a:rPr lang="en-US" dirty="0"/>
              <a:t> un </a:t>
            </a:r>
            <a:r>
              <a:rPr lang="en-US" dirty="0" err="1"/>
              <a:t>modelo</a:t>
            </a:r>
            <a:r>
              <a:rPr lang="en-US" dirty="0"/>
              <a:t> Custom Vision. </a:t>
            </a:r>
          </a:p>
          <a:p>
            <a:pPr marL="228600" indent="-228600">
              <a:buAutoNum type="arabicPeriod"/>
            </a:pPr>
            <a:r>
              <a:rPr lang="en-US" dirty="0" err="1"/>
              <a:t>Sube</a:t>
            </a:r>
            <a:r>
              <a:rPr lang="en-US" dirty="0"/>
              <a:t> y </a:t>
            </a:r>
            <a:r>
              <a:rPr lang="en-US" dirty="0" err="1"/>
              <a:t>etiqueta</a:t>
            </a:r>
            <a:r>
              <a:rPr lang="en-US" dirty="0"/>
              <a:t> sus </a:t>
            </a:r>
            <a:r>
              <a:rPr lang="en-US" dirty="0" err="1"/>
              <a:t>imágenes</a:t>
            </a:r>
            <a:r>
              <a:rPr lang="en-US" dirty="0"/>
              <a:t>: </a:t>
            </a:r>
            <a:r>
              <a:rPr lang="en-US" dirty="0" err="1"/>
              <a:t>Cuáles</a:t>
            </a:r>
            <a:r>
              <a:rPr lang="en-US" dirty="0"/>
              <a:t> </a:t>
            </a:r>
            <a:r>
              <a:rPr lang="en-US" dirty="0" err="1"/>
              <a:t>tienen</a:t>
            </a:r>
            <a:r>
              <a:rPr lang="en-US" dirty="0"/>
              <a:t> </a:t>
            </a:r>
            <a:r>
              <a:rPr lang="en-US" dirty="0" err="1"/>
              <a:t>gatos</a:t>
            </a:r>
            <a:r>
              <a:rPr lang="en-US" dirty="0"/>
              <a:t>, </a:t>
            </a:r>
            <a:r>
              <a:rPr lang="en-US" dirty="0" err="1"/>
              <a:t>cuáles</a:t>
            </a:r>
            <a:r>
              <a:rPr lang="en-US" dirty="0"/>
              <a:t> </a:t>
            </a:r>
            <a:r>
              <a:rPr lang="en-US" dirty="0" err="1"/>
              <a:t>tienen</a:t>
            </a:r>
            <a:r>
              <a:rPr lang="en-US" dirty="0"/>
              <a:t> </a:t>
            </a:r>
            <a:r>
              <a:rPr lang="en-US" dirty="0" err="1"/>
              <a:t>razas</a:t>
            </a:r>
            <a:r>
              <a:rPr lang="en-US" dirty="0"/>
              <a:t> </a:t>
            </a:r>
            <a:r>
              <a:rPr lang="en-US" dirty="0" err="1"/>
              <a:t>específicas</a:t>
            </a:r>
            <a:r>
              <a:rPr lang="en-US" dirty="0"/>
              <a:t>, etc. Las </a:t>
            </a:r>
            <a:r>
              <a:rPr lang="en-US" dirty="0" err="1"/>
              <a:t>etiquetas</a:t>
            </a:r>
            <a:r>
              <a:rPr lang="en-US" dirty="0"/>
              <a:t> se </a:t>
            </a:r>
            <a:r>
              <a:rPr lang="en-US" dirty="0" err="1"/>
              <a:t>convierten</a:t>
            </a:r>
            <a:r>
              <a:rPr lang="en-US" dirty="0"/>
              <a:t> </a:t>
            </a:r>
            <a:r>
              <a:rPr lang="en-US" dirty="0" err="1"/>
              <a:t>en</a:t>
            </a:r>
            <a:r>
              <a:rPr lang="en-US" dirty="0"/>
              <a:t> las </a:t>
            </a:r>
            <a:r>
              <a:rPr lang="en-US" dirty="0" err="1"/>
              <a:t>categorías</a:t>
            </a:r>
            <a:r>
              <a:rPr lang="en-US" dirty="0"/>
              <a:t>. </a:t>
            </a:r>
          </a:p>
          <a:p>
            <a:pPr marL="228600" indent="-228600">
              <a:buAutoNum type="arabicPeriod"/>
            </a:pPr>
            <a:r>
              <a:rPr lang="en-US" dirty="0" err="1"/>
              <a:t>Entrena</a:t>
            </a:r>
            <a:r>
              <a:rPr lang="en-US" dirty="0"/>
              <a:t> </a:t>
            </a:r>
            <a:r>
              <a:rPr lang="en-US" dirty="0" err="1"/>
              <a:t>el</a:t>
            </a:r>
            <a:r>
              <a:rPr lang="en-US" dirty="0"/>
              <a:t> </a:t>
            </a:r>
            <a:r>
              <a:rPr lang="en-US" dirty="0" err="1"/>
              <a:t>modelo</a:t>
            </a:r>
            <a:r>
              <a:rPr lang="en-US" dirty="0"/>
              <a:t> </a:t>
            </a:r>
            <a:r>
              <a:rPr lang="en-US" dirty="0" err="1"/>
              <a:t>en</a:t>
            </a:r>
            <a:r>
              <a:rPr lang="en-US" dirty="0"/>
              <a:t> la </a:t>
            </a:r>
            <a:r>
              <a:rPr lang="en-US" dirty="0" err="1"/>
              <a:t>nube</a:t>
            </a:r>
            <a:r>
              <a:rPr lang="en-US" dirty="0"/>
              <a:t>. </a:t>
            </a:r>
          </a:p>
          <a:p>
            <a:pPr marL="228600" indent="-228600">
              <a:buAutoNum type="arabicPeriod"/>
            </a:pPr>
            <a:r>
              <a:rPr lang="en-US" dirty="0" err="1"/>
              <a:t>Evalúa</a:t>
            </a:r>
            <a:r>
              <a:rPr lang="en-US" dirty="0"/>
              <a:t> </a:t>
            </a:r>
            <a:r>
              <a:rPr lang="en-US" dirty="0" err="1"/>
              <a:t>los</a:t>
            </a:r>
            <a:r>
              <a:rPr lang="en-US" dirty="0"/>
              <a:t> </a:t>
            </a:r>
            <a:r>
              <a:rPr lang="en-US" dirty="0" err="1"/>
              <a:t>resultados</a:t>
            </a:r>
            <a:r>
              <a:rPr lang="en-US" dirty="0"/>
              <a:t> y </a:t>
            </a:r>
            <a:r>
              <a:rPr lang="en-US" dirty="0" err="1"/>
              <a:t>añade</a:t>
            </a:r>
            <a:r>
              <a:rPr lang="en-US" dirty="0"/>
              <a:t> las </a:t>
            </a:r>
            <a:r>
              <a:rPr lang="en-US" dirty="0" err="1"/>
              <a:t>imágenes</a:t>
            </a:r>
            <a:r>
              <a:rPr lang="en-US" dirty="0"/>
              <a:t> que </a:t>
            </a:r>
            <a:r>
              <a:rPr lang="en-US" dirty="0" err="1"/>
              <a:t>necesites</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los</a:t>
            </a:r>
            <a:r>
              <a:rPr lang="en-US" dirty="0"/>
              <a:t> </a:t>
            </a:r>
            <a:r>
              <a:rPr lang="en-US" dirty="0" err="1"/>
              <a:t>asistentes</a:t>
            </a:r>
            <a:r>
              <a:rPr lang="en-US" dirty="0"/>
              <a:t>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 </a:t>
            </a:r>
            <a:r>
              <a:rPr lang="en-US" dirty="0" err="1"/>
              <a:t>vez</a:t>
            </a:r>
            <a:r>
              <a:rPr lang="en-US" dirty="0"/>
              <a:t> </a:t>
            </a:r>
            <a:r>
              <a:rPr lang="en-US" dirty="0" err="1"/>
              <a:t>terminado</a:t>
            </a:r>
            <a:r>
              <a:rPr lang="en-US" dirty="0"/>
              <a:t> </a:t>
            </a:r>
            <a:r>
              <a:rPr lang="en-US" dirty="0" err="1"/>
              <a:t>el</a:t>
            </a:r>
            <a:r>
              <a:rPr lang="en-US" dirty="0"/>
              <a:t> </a:t>
            </a:r>
            <a:r>
              <a:rPr lang="en-US" dirty="0" err="1"/>
              <a:t>ejercicio</a:t>
            </a:r>
            <a:r>
              <a:rPr lang="en-US" dirty="0"/>
              <a:t>, </a:t>
            </a:r>
            <a:r>
              <a:rPr lang="en-US" dirty="0" err="1"/>
              <a:t>los</a:t>
            </a:r>
            <a:r>
              <a:rPr lang="en-US" dirty="0"/>
              <a:t> </a:t>
            </a:r>
            <a:r>
              <a:rPr lang="en-US" dirty="0" err="1"/>
              <a:t>asistentes</a:t>
            </a:r>
            <a:r>
              <a:rPr lang="en-US" dirty="0"/>
              <a:t> </a:t>
            </a:r>
            <a:r>
              <a:rPr lang="en-US" dirty="0" err="1"/>
              <a:t>pueden</a:t>
            </a:r>
            <a:r>
              <a:rPr lang="en-US" dirty="0"/>
              <a:t> </a:t>
            </a:r>
            <a:r>
              <a:rPr lang="en-US" dirty="0" err="1"/>
              <a:t>tener</a:t>
            </a:r>
            <a:r>
              <a:rPr lang="en-US" dirty="0"/>
              <a:t> </a:t>
            </a:r>
            <a:r>
              <a:rPr lang="en-US" dirty="0" err="1"/>
              <a:t>preguntas</a:t>
            </a:r>
            <a:r>
              <a:rPr lang="en-US" dirty="0"/>
              <a:t> </a:t>
            </a:r>
            <a:r>
              <a:rPr lang="en-US" dirty="0" err="1"/>
              <a:t>sobre</a:t>
            </a:r>
            <a:r>
              <a:rPr lang="en-US" dirty="0"/>
              <a:t> la </a:t>
            </a:r>
            <a:r>
              <a:rPr lang="en-US" dirty="0" err="1"/>
              <a:t>probabilidad</a:t>
            </a:r>
            <a:r>
              <a:rPr lang="en-US" dirty="0"/>
              <a:t> y </a:t>
            </a:r>
            <a:r>
              <a:rPr lang="en-US" dirty="0" err="1"/>
              <a:t>cómo</a:t>
            </a:r>
            <a:r>
              <a:rPr lang="en-US" dirty="0"/>
              <a:t> </a:t>
            </a:r>
            <a:r>
              <a:rPr lang="en-US" dirty="0" err="1"/>
              <a:t>funciona</a:t>
            </a:r>
            <a:r>
              <a:rPr lang="en-US" dirty="0"/>
              <a:t> </a:t>
            </a:r>
            <a:r>
              <a:rPr lang="en-US" dirty="0" err="1"/>
              <a:t>el</a:t>
            </a:r>
            <a:r>
              <a:rPr lang="en-US" dirty="0"/>
              <a:t> </a:t>
            </a:r>
            <a:r>
              <a:rPr lang="en-US" dirty="0" err="1"/>
              <a:t>modelo</a:t>
            </a:r>
            <a:r>
              <a:rPr lang="en-US" dirty="0"/>
              <a:t>. </a:t>
            </a:r>
            <a:r>
              <a:rPr lang="en-US" dirty="0" err="1"/>
              <a:t>Esto</a:t>
            </a:r>
            <a:r>
              <a:rPr lang="en-US" dirty="0"/>
              <a:t> </a:t>
            </a:r>
            <a:r>
              <a:rPr lang="en-US" dirty="0" err="1"/>
              <a:t>debería</a:t>
            </a:r>
            <a:r>
              <a:rPr lang="en-US" dirty="0"/>
              <a:t> </a:t>
            </a:r>
            <a:r>
              <a:rPr lang="en-US" dirty="0" err="1"/>
              <a:t>ayudar</a:t>
            </a:r>
            <a:r>
              <a:rPr lang="en-US" dirty="0"/>
              <a:t> a responder </a:t>
            </a:r>
            <a:r>
              <a:rPr lang="en-US" dirty="0" err="1"/>
              <a:t>algunas</a:t>
            </a:r>
            <a:r>
              <a:rPr lang="en-US" dirty="0"/>
              <a:t> de las </a:t>
            </a:r>
            <a:r>
              <a:rPr lang="en-US" dirty="0" err="1"/>
              <a:t>preguntas</a:t>
            </a:r>
            <a:r>
              <a:rPr lang="en-US" dirty="0"/>
              <a:t> </a:t>
            </a:r>
            <a:r>
              <a:rPr lang="en-US" dirty="0" err="1"/>
              <a:t>más</a:t>
            </a:r>
            <a:r>
              <a:rPr lang="en-US" dirty="0"/>
              <a:t> </a:t>
            </a:r>
            <a:r>
              <a:rPr lang="en-US" dirty="0" err="1"/>
              <a:t>comunes</a:t>
            </a:r>
            <a:r>
              <a:rPr lang="en-US" dirty="0"/>
              <a:t>. </a:t>
            </a:r>
          </a:p>
          <a:p>
            <a:endParaRPr lang="en-US" dirty="0"/>
          </a:p>
          <a:p>
            <a:pPr marL="171450" indent="-171450">
              <a:buFontTx/>
              <a:buChar char="-"/>
            </a:pPr>
            <a:r>
              <a:rPr lang="en-US" dirty="0" err="1"/>
              <a:t>Todos</a:t>
            </a:r>
            <a:r>
              <a:rPr lang="en-US" dirty="0"/>
              <a:t> </a:t>
            </a:r>
            <a:r>
              <a:rPr lang="en-US" dirty="0" err="1"/>
              <a:t>los</a:t>
            </a:r>
            <a:r>
              <a:rPr lang="en-US" dirty="0"/>
              <a:t> </a:t>
            </a:r>
            <a:r>
              <a:rPr lang="en-US" dirty="0" err="1"/>
              <a:t>modelos</a:t>
            </a:r>
            <a:r>
              <a:rPr lang="en-US" dirty="0"/>
              <a:t> son un “</a:t>
            </a:r>
            <a:r>
              <a:rPr lang="en-US" dirty="0" err="1"/>
              <a:t>universo</a:t>
            </a:r>
            <a:r>
              <a:rPr lang="en-US" dirty="0"/>
              <a:t> </a:t>
            </a:r>
            <a:r>
              <a:rPr lang="en-US" dirty="0" err="1"/>
              <a:t>cerrado</a:t>
            </a:r>
            <a:r>
              <a:rPr lang="en-US" dirty="0"/>
              <a:t>”. </a:t>
            </a:r>
            <a:r>
              <a:rPr lang="en-US" dirty="0" err="1"/>
              <a:t>Esto</a:t>
            </a:r>
            <a:r>
              <a:rPr lang="en-US" dirty="0"/>
              <a:t> </a:t>
            </a:r>
            <a:r>
              <a:rPr lang="en-US" dirty="0" err="1"/>
              <a:t>significa</a:t>
            </a:r>
            <a:r>
              <a:rPr lang="en-US" dirty="0"/>
              <a:t> que solo </a:t>
            </a:r>
            <a:r>
              <a:rPr lang="en-US" dirty="0" err="1"/>
              <a:t>conoce</a:t>
            </a:r>
            <a:r>
              <a:rPr lang="en-US" dirty="0"/>
              <a:t> con lo que ha </a:t>
            </a:r>
            <a:r>
              <a:rPr lang="en-US" dirty="0" err="1"/>
              <a:t>sido</a:t>
            </a:r>
            <a:r>
              <a:rPr lang="en-US" dirty="0"/>
              <a:t> </a:t>
            </a:r>
            <a:r>
              <a:rPr lang="en-US" dirty="0" err="1"/>
              <a:t>entrenado</a:t>
            </a:r>
            <a:r>
              <a:rPr lang="en-US" dirty="0"/>
              <a:t> y **</a:t>
            </a:r>
            <a:r>
              <a:rPr lang="en-US" dirty="0" err="1"/>
              <a:t>siempre</a:t>
            </a:r>
            <a:r>
              <a:rPr lang="en-US" dirty="0"/>
              <a:t>** </a:t>
            </a:r>
            <a:r>
              <a:rPr lang="en-US" dirty="0" err="1"/>
              <a:t>intentará</a:t>
            </a:r>
            <a:r>
              <a:rPr lang="en-US" dirty="0"/>
              <a:t> </a:t>
            </a:r>
            <a:r>
              <a:rPr lang="en-US" dirty="0" err="1"/>
              <a:t>hacer</a:t>
            </a:r>
            <a:r>
              <a:rPr lang="en-US" dirty="0"/>
              <a:t> </a:t>
            </a:r>
            <a:r>
              <a:rPr lang="en-US" dirty="0" err="1"/>
              <a:t>coincidir</a:t>
            </a:r>
            <a:r>
              <a:rPr lang="en-US" dirty="0"/>
              <a:t> </a:t>
            </a:r>
            <a:r>
              <a:rPr lang="es-MX" dirty="0"/>
              <a:t>coincidir una imagen con las etiquetas que conoce. Por ello, es posible que subas una imagen sin la foto de un perro, pero que el resultado indique una raza determinada.</a:t>
            </a:r>
          </a:p>
          <a:p>
            <a:pPr marL="171450" indent="-171450">
              <a:buFontTx/>
              <a:buChar char="-"/>
            </a:pPr>
            <a:r>
              <a:rPr lang="es-MX" dirty="0"/>
              <a:t>Siempre hay un nivel de incertidumbre. Al igual que los humanos no siempre estamos seguros de las diferentes cosas, el modelo es el mismo. El nivel de incertidumbre dependerá de lo que intente crear, pero el 80% o más es una buena regla general para tener un modelo útil.</a:t>
            </a:r>
          </a:p>
          <a:p>
            <a:pPr marL="171450" indent="-171450">
              <a:buFontTx/>
              <a:buChar char="-"/>
            </a:pPr>
            <a:r>
              <a:rPr lang="es-MX" dirty="0"/>
              <a:t>Para mejorar la precisión, añade más imágenes y aumenta la diversidad. Esto incluye diferentes fondos, iluminación, ángulos, resoluciones, etc.</a:t>
            </a:r>
            <a:endParaRPr lang="en-US" dirty="0"/>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Esta diapositiva recorre los tres pasos principales para realizar una predicción. Comienza presentando el SDK, y cómo se puede utilizar para interactuar con el modelo. En un nivel alto, un desarrollador necesita instalar los paquetes apropiados (similar a cualquier aplicación de Python), leer los valores como la URL del punto final y la llave (o contraseña), y finalmente realizar la predicción.</a:t>
            </a:r>
          </a:p>
          <a:p>
            <a:endParaRPr lang="en-US" dirty="0"/>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los</a:t>
            </a:r>
            <a:r>
              <a:rPr lang="en-US" dirty="0"/>
              <a:t> </a:t>
            </a:r>
            <a:r>
              <a:rPr lang="en-US" dirty="0" err="1"/>
              <a:t>asistentes</a:t>
            </a:r>
            <a:r>
              <a:rPr lang="en-US" dirty="0"/>
              <a:t>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BA1EEFA-12D5-4791-A2BA-4A6B8E09DBAC}" type="slidenum">
              <a:rPr lang="en-US" smtClean="0"/>
              <a:t>16</a:t>
            </a:fld>
            <a:endParaRPr lang="en-US"/>
          </a:p>
        </p:txBody>
      </p:sp>
    </p:spTree>
    <p:extLst>
      <p:ext uri="{BB962C8B-B14F-4D97-AF65-F5344CB8AC3E}">
        <p14:creationId xmlns:p14="http://schemas.microsoft.com/office/powerpoint/2010/main" val="365270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Puede</a:t>
            </a:r>
            <a:r>
              <a:rPr lang="en-US" dirty="0"/>
              <a:t> </a:t>
            </a:r>
            <a:r>
              <a:rPr lang="en-US" dirty="0" err="1"/>
              <a:t>comparar</a:t>
            </a:r>
            <a:r>
              <a:rPr lang="en-US" dirty="0"/>
              <a:t> la </a:t>
            </a:r>
            <a:r>
              <a:rPr lang="en-US" dirty="0" err="1"/>
              <a:t>Inteligencia</a:t>
            </a:r>
            <a:r>
              <a:rPr lang="en-US" dirty="0"/>
              <a:t> Artificial con la </a:t>
            </a:r>
            <a:r>
              <a:rPr lang="en-US" dirty="0" err="1"/>
              <a:t>manera</a:t>
            </a:r>
            <a:r>
              <a:rPr lang="en-US" dirty="0"/>
              <a:t> </a:t>
            </a:r>
            <a:r>
              <a:rPr lang="en-US" dirty="0" err="1"/>
              <a:t>en</a:t>
            </a:r>
            <a:r>
              <a:rPr lang="en-US" dirty="0"/>
              <a:t> que </a:t>
            </a:r>
            <a:r>
              <a:rPr lang="en-US" dirty="0" err="1"/>
              <a:t>trabajamos</a:t>
            </a:r>
            <a:r>
              <a:rPr lang="en-US" dirty="0"/>
              <a:t> </a:t>
            </a:r>
            <a:r>
              <a:rPr lang="en-US" dirty="0" err="1"/>
              <a:t>los</a:t>
            </a:r>
            <a:r>
              <a:rPr lang="en-US" dirty="0"/>
              <a:t> </a:t>
            </a:r>
            <a:r>
              <a:rPr lang="en-US" dirty="0" err="1"/>
              <a:t>humanos</a:t>
            </a:r>
            <a:r>
              <a:rPr lang="en-US" dirty="0"/>
              <a:t>: </a:t>
            </a:r>
          </a:p>
          <a:p>
            <a:pPr marL="0" indent="0">
              <a:buFontTx/>
              <a:buNone/>
            </a:pPr>
            <a:endParaRPr lang="en-US" dirty="0"/>
          </a:p>
          <a:p>
            <a:pPr marL="171450" indent="-171450">
              <a:buFontTx/>
              <a:buChar char="-"/>
            </a:pPr>
            <a:r>
              <a:rPr lang="en-US" dirty="0" err="1"/>
              <a:t>Tomamos</a:t>
            </a:r>
            <a:r>
              <a:rPr lang="en-US" dirty="0"/>
              <a:t> </a:t>
            </a:r>
            <a:r>
              <a:rPr lang="en-US" dirty="0" err="1"/>
              <a:t>alguna</a:t>
            </a:r>
            <a:r>
              <a:rPr lang="en-US" dirty="0"/>
              <a:t> forma de entrada sensorial. </a:t>
            </a:r>
            <a:r>
              <a:rPr lang="en-US" dirty="0" err="1"/>
              <a:t>Esto</a:t>
            </a:r>
            <a:r>
              <a:rPr lang="en-US" dirty="0"/>
              <a:t> </a:t>
            </a:r>
            <a:r>
              <a:rPr lang="en-US" dirty="0" err="1"/>
              <a:t>puede</a:t>
            </a:r>
            <a:r>
              <a:rPr lang="en-US" dirty="0"/>
              <a:t> ser algo que </a:t>
            </a:r>
            <a:r>
              <a:rPr lang="en-US" dirty="0" err="1"/>
              <a:t>vemos</a:t>
            </a:r>
            <a:r>
              <a:rPr lang="en-US" dirty="0"/>
              <a:t>, </a:t>
            </a:r>
            <a:r>
              <a:rPr lang="en-US" dirty="0" err="1"/>
              <a:t>oímos</a:t>
            </a:r>
            <a:r>
              <a:rPr lang="en-US" dirty="0"/>
              <a:t>, u </a:t>
            </a:r>
            <a:r>
              <a:rPr lang="en-US" dirty="0" err="1"/>
              <a:t>otra</a:t>
            </a:r>
            <a:r>
              <a:rPr lang="en-US" dirty="0"/>
              <a:t> </a:t>
            </a:r>
            <a:r>
              <a:rPr lang="en-US" dirty="0" err="1"/>
              <a:t>cosa</a:t>
            </a:r>
            <a:r>
              <a:rPr lang="en-US" dirty="0"/>
              <a:t>. </a:t>
            </a:r>
          </a:p>
          <a:p>
            <a:pPr marL="171450" indent="-171450">
              <a:buFontTx/>
              <a:buChar char="-"/>
            </a:pPr>
            <a:r>
              <a:rPr lang="en-US" dirty="0" err="1">
                <a:cs typeface="Calibri"/>
              </a:rPr>
              <a:t>Tenemos</a:t>
            </a:r>
            <a:r>
              <a:rPr lang="en-US" dirty="0">
                <a:cs typeface="Calibri"/>
              </a:rPr>
              <a:t> un </a:t>
            </a:r>
            <a:r>
              <a:rPr lang="en-US" dirty="0" err="1">
                <a:cs typeface="Calibri"/>
              </a:rPr>
              <a:t>modelo</a:t>
            </a:r>
            <a:r>
              <a:rPr lang="en-US" dirty="0">
                <a:cs typeface="Calibri"/>
              </a:rPr>
              <a:t> </a:t>
            </a:r>
            <a:r>
              <a:rPr lang="en-US" dirty="0" err="1">
                <a:cs typeface="Calibri"/>
              </a:rPr>
              <a:t>en</a:t>
            </a:r>
            <a:r>
              <a:rPr lang="en-US" dirty="0">
                <a:cs typeface="Calibri"/>
              </a:rPr>
              <a:t> la forma de </a:t>
            </a:r>
            <a:r>
              <a:rPr lang="en-US" dirty="0" err="1">
                <a:cs typeface="Calibri"/>
              </a:rPr>
              <a:t>nuestro</a:t>
            </a:r>
            <a:r>
              <a:rPr lang="en-US" dirty="0">
                <a:cs typeface="Calibri"/>
              </a:rPr>
              <a:t> </a:t>
            </a:r>
            <a:r>
              <a:rPr lang="en-US" dirty="0" err="1">
                <a:cs typeface="Calibri"/>
              </a:rPr>
              <a:t>cerebro</a:t>
            </a:r>
            <a:r>
              <a:rPr lang="en-US" dirty="0">
                <a:cs typeface="Calibri"/>
              </a:rPr>
              <a:t>. </a:t>
            </a:r>
            <a:r>
              <a:rPr lang="en-US" dirty="0" err="1">
                <a:cs typeface="Calibri"/>
              </a:rPr>
              <a:t>Ejecuta</a:t>
            </a:r>
            <a:r>
              <a:rPr lang="en-US" dirty="0">
                <a:cs typeface="Calibri"/>
              </a:rPr>
              <a:t> </a:t>
            </a:r>
            <a:r>
              <a:rPr lang="en-US" dirty="0" err="1">
                <a:cs typeface="Calibri"/>
              </a:rPr>
              <a:t>esta</a:t>
            </a:r>
            <a:r>
              <a:rPr lang="en-US" dirty="0">
                <a:cs typeface="Calibri"/>
              </a:rPr>
              <a:t> entrada a </a:t>
            </a:r>
            <a:r>
              <a:rPr lang="en-US" dirty="0" err="1">
                <a:cs typeface="Calibri"/>
              </a:rPr>
              <a:t>través</a:t>
            </a:r>
            <a:r>
              <a:rPr lang="en-US" dirty="0">
                <a:cs typeface="Calibri"/>
              </a:rPr>
              <a:t> de </a:t>
            </a:r>
            <a:r>
              <a:rPr lang="en-US" dirty="0" err="1">
                <a:cs typeface="Calibri"/>
              </a:rPr>
              <a:t>su</a:t>
            </a:r>
            <a:r>
              <a:rPr lang="en-US" dirty="0">
                <a:cs typeface="Calibri"/>
              </a:rPr>
              <a:t> conjunto de </a:t>
            </a:r>
            <a:r>
              <a:rPr lang="en-US" dirty="0" err="1">
                <a:cs typeface="Calibri"/>
              </a:rPr>
              <a:t>aprendizajes</a:t>
            </a:r>
            <a:r>
              <a:rPr lang="en-US" dirty="0">
                <a:cs typeface="Calibri"/>
              </a:rPr>
              <a:t> de </a:t>
            </a:r>
            <a:r>
              <a:rPr lang="en-US" dirty="0" err="1">
                <a:cs typeface="Calibri"/>
              </a:rPr>
              <a:t>experiencias</a:t>
            </a:r>
            <a:r>
              <a:rPr lang="en-US" dirty="0">
                <a:cs typeface="Calibri"/>
              </a:rPr>
              <a:t> </a:t>
            </a:r>
            <a:r>
              <a:rPr lang="en-US" dirty="0" err="1">
                <a:cs typeface="Calibri"/>
              </a:rPr>
              <a:t>pasadas</a:t>
            </a:r>
            <a:r>
              <a:rPr lang="en-US" dirty="0">
                <a:cs typeface="Calibri"/>
              </a:rPr>
              <a:t> y </a:t>
            </a:r>
            <a:r>
              <a:rPr lang="en-US" dirty="0" err="1">
                <a:cs typeface="Calibri"/>
              </a:rPr>
              <a:t>emite</a:t>
            </a:r>
            <a:r>
              <a:rPr lang="en-US" dirty="0">
                <a:cs typeface="Calibri"/>
              </a:rPr>
              <a:t>…</a:t>
            </a:r>
          </a:p>
          <a:p>
            <a:pPr marL="171450" indent="-171450">
              <a:buFontTx/>
              <a:buChar char="-"/>
            </a:pPr>
            <a:r>
              <a:rPr lang="en-US" dirty="0"/>
              <a:t>Una </a:t>
            </a:r>
            <a:r>
              <a:rPr lang="en-US" dirty="0" err="1"/>
              <a:t>conducta</a:t>
            </a:r>
            <a:r>
              <a:rPr lang="en-US" dirty="0"/>
              <a:t> o </a:t>
            </a:r>
            <a:r>
              <a:rPr lang="en-US" dirty="0" err="1"/>
              <a:t>respuesta</a:t>
            </a:r>
            <a:r>
              <a:rPr lang="en-US" dirty="0"/>
              <a:t>. </a:t>
            </a:r>
            <a:r>
              <a:rPr lang="en-US" dirty="0" err="1"/>
              <a:t>Esto</a:t>
            </a:r>
            <a:r>
              <a:rPr lang="en-US" dirty="0"/>
              <a:t> </a:t>
            </a:r>
            <a:r>
              <a:rPr lang="en-US" dirty="0" err="1"/>
              <a:t>podría</a:t>
            </a:r>
            <a:r>
              <a:rPr lang="en-US" dirty="0"/>
              <a:t> ser </a:t>
            </a:r>
            <a:r>
              <a:rPr lang="en-US" dirty="0" err="1"/>
              <a:t>ignorarlo</a:t>
            </a:r>
            <a:r>
              <a:rPr lang="en-US" dirty="0"/>
              <a:t>, </a:t>
            </a:r>
            <a:r>
              <a:rPr lang="en-US" dirty="0" err="1"/>
              <a:t>reírse</a:t>
            </a:r>
            <a:r>
              <a:rPr lang="en-US" dirty="0"/>
              <a:t> de </a:t>
            </a:r>
            <a:r>
              <a:rPr lang="en-US" dirty="0" err="1"/>
              <a:t>una</a:t>
            </a:r>
            <a:r>
              <a:rPr lang="en-US" dirty="0"/>
              <a:t> </a:t>
            </a:r>
            <a:r>
              <a:rPr lang="en-US" dirty="0" err="1"/>
              <a:t>broma</a:t>
            </a:r>
            <a:r>
              <a:rPr lang="en-US" dirty="0"/>
              <a:t>, </a:t>
            </a:r>
            <a:r>
              <a:rPr lang="en-US" dirty="0" err="1"/>
              <a:t>sonreírle</a:t>
            </a:r>
            <a:r>
              <a:rPr lang="en-US" dirty="0"/>
              <a:t> a un </a:t>
            </a:r>
            <a:r>
              <a:rPr lang="en-US" dirty="0" err="1"/>
              <a:t>perro</a:t>
            </a:r>
            <a:r>
              <a:rPr lang="en-US" dirty="0"/>
              <a:t> </a:t>
            </a:r>
            <a:r>
              <a:rPr lang="en-US" dirty="0" err="1"/>
              <a:t>lindo</a:t>
            </a:r>
            <a:r>
              <a:rPr lang="en-US" dirty="0"/>
              <a:t> o </a:t>
            </a:r>
            <a:r>
              <a:rPr lang="en-US" dirty="0" err="1"/>
              <a:t>quitar</a:t>
            </a:r>
            <a:r>
              <a:rPr lang="en-US" dirty="0"/>
              <a:t> las manos de </a:t>
            </a:r>
            <a:r>
              <a:rPr lang="en-US" dirty="0" err="1"/>
              <a:t>una</a:t>
            </a:r>
            <a:r>
              <a:rPr lang="en-US" dirty="0"/>
              <a:t> estufa caliente.  </a:t>
            </a:r>
          </a:p>
          <a:p>
            <a:pPr marL="171450" indent="-171450">
              <a:buFontTx/>
              <a:buChar char="-"/>
            </a:pPr>
            <a:endParaRPr lang="en-US" dirty="0">
              <a:cs typeface="Calibri"/>
            </a:endParaRPr>
          </a:p>
          <a:p>
            <a:r>
              <a:rPr lang="en-US" i="0" dirty="0" err="1"/>
              <a:t>Sí</a:t>
            </a:r>
            <a:r>
              <a:rPr lang="en-US" i="0" dirty="0"/>
              <a:t> </a:t>
            </a:r>
            <a:r>
              <a:rPr lang="en-US" i="0" dirty="0" err="1"/>
              <a:t>pensamos</a:t>
            </a:r>
            <a:r>
              <a:rPr lang="en-US" i="0" dirty="0"/>
              <a:t> </a:t>
            </a:r>
            <a:r>
              <a:rPr lang="en-US" i="0" dirty="0" err="1"/>
              <a:t>en</a:t>
            </a:r>
            <a:r>
              <a:rPr lang="en-US" i="0" dirty="0"/>
              <a:t> </a:t>
            </a:r>
            <a:r>
              <a:rPr lang="en-US" i="0" dirty="0" err="1"/>
              <a:t>cómo</a:t>
            </a:r>
            <a:r>
              <a:rPr lang="en-US" i="0" dirty="0"/>
              <a:t> </a:t>
            </a:r>
            <a:r>
              <a:rPr lang="en-US" i="0" dirty="0" err="1"/>
              <a:t>nosotros</a:t>
            </a:r>
            <a:r>
              <a:rPr lang="en-US" i="0" dirty="0"/>
              <a:t> </a:t>
            </a:r>
            <a:r>
              <a:rPr lang="en-US" i="0" dirty="0" err="1"/>
              <a:t>como</a:t>
            </a:r>
            <a:r>
              <a:rPr lang="en-US" i="0" dirty="0"/>
              <a:t> </a:t>
            </a:r>
            <a:r>
              <a:rPr lang="en-US" i="0" dirty="0" err="1"/>
              <a:t>humanos</a:t>
            </a:r>
            <a:r>
              <a:rPr lang="en-US" i="0" dirty="0"/>
              <a:t>, </a:t>
            </a:r>
            <a:r>
              <a:rPr lang="en-US" i="0" dirty="0" err="1"/>
              <a:t>procesamos</a:t>
            </a:r>
            <a:r>
              <a:rPr lang="en-US" i="0" dirty="0"/>
              <a:t> la </a:t>
            </a:r>
            <a:r>
              <a:rPr lang="en-US" i="0" dirty="0" err="1"/>
              <a:t>información</a:t>
            </a:r>
            <a:r>
              <a:rPr lang="en-US" i="0" dirty="0"/>
              <a:t>, no es tan </a:t>
            </a:r>
            <a:r>
              <a:rPr lang="en-US" i="0" dirty="0" err="1"/>
              <a:t>diferente</a:t>
            </a:r>
            <a:r>
              <a:rPr lang="en-US" i="0" dirty="0"/>
              <a:t> de la IA. </a:t>
            </a:r>
            <a:r>
              <a:rPr lang="en-US" i="0" dirty="0" err="1"/>
              <a:t>Tomamos</a:t>
            </a:r>
            <a:r>
              <a:rPr lang="en-US" i="0" dirty="0"/>
              <a:t> entradas del </a:t>
            </a:r>
            <a:r>
              <a:rPr lang="en-US" i="0" dirty="0" err="1"/>
              <a:t>mundo</a:t>
            </a:r>
            <a:r>
              <a:rPr lang="en-US" i="0" dirty="0"/>
              <a:t> – </a:t>
            </a:r>
            <a:r>
              <a:rPr lang="en-US" i="0" dirty="0" err="1"/>
              <a:t>señales</a:t>
            </a:r>
            <a:r>
              <a:rPr lang="en-US" i="0" dirty="0"/>
              <a:t>, </a:t>
            </a:r>
            <a:r>
              <a:rPr lang="en-US" i="0" dirty="0" err="1"/>
              <a:t>sonidos</a:t>
            </a:r>
            <a:r>
              <a:rPr lang="en-US" i="0" dirty="0"/>
              <a:t>, </a:t>
            </a:r>
            <a:r>
              <a:rPr lang="en-US" i="0" dirty="0" err="1"/>
              <a:t>información</a:t>
            </a:r>
            <a:r>
              <a:rPr lang="en-US" i="0" dirty="0"/>
              <a:t>. La </a:t>
            </a:r>
            <a:r>
              <a:rPr lang="en-US" i="0" dirty="0" err="1"/>
              <a:t>procesamos</a:t>
            </a:r>
            <a:r>
              <a:rPr lang="en-US" i="0" dirty="0"/>
              <a:t> a </a:t>
            </a:r>
            <a:r>
              <a:rPr lang="en-US" i="0" dirty="0" err="1"/>
              <a:t>través</a:t>
            </a:r>
            <a:r>
              <a:rPr lang="en-US" i="0" dirty="0"/>
              <a:t> de </a:t>
            </a:r>
            <a:r>
              <a:rPr lang="en-US" i="0" dirty="0" err="1"/>
              <a:t>nuestro</a:t>
            </a:r>
            <a:r>
              <a:rPr lang="en-US" i="0" dirty="0"/>
              <a:t> “</a:t>
            </a:r>
            <a:r>
              <a:rPr lang="en-US" i="0" dirty="0" err="1"/>
              <a:t>modelo</a:t>
            </a:r>
            <a:r>
              <a:rPr lang="en-US" i="0" dirty="0"/>
              <a:t>” – </a:t>
            </a:r>
            <a:r>
              <a:rPr lang="en-US" i="0" dirty="0" err="1"/>
              <a:t>nuestro</a:t>
            </a:r>
            <a:r>
              <a:rPr lang="en-US" i="0" dirty="0"/>
              <a:t> </a:t>
            </a:r>
            <a:r>
              <a:rPr lang="en-US" i="0" dirty="0" err="1"/>
              <a:t>cerebreo</a:t>
            </a:r>
            <a:r>
              <a:rPr lang="en-US" i="0" dirty="0"/>
              <a:t> – </a:t>
            </a:r>
            <a:r>
              <a:rPr lang="en-US" i="0" dirty="0" err="1"/>
              <a:t>el</a:t>
            </a:r>
            <a:r>
              <a:rPr lang="en-US" i="0" dirty="0"/>
              <a:t> </a:t>
            </a:r>
            <a:r>
              <a:rPr lang="en-US" i="0" dirty="0" err="1"/>
              <a:t>cual</a:t>
            </a:r>
            <a:r>
              <a:rPr lang="en-US" i="0" dirty="0"/>
              <a:t> ha </a:t>
            </a:r>
            <a:r>
              <a:rPr lang="en-US" i="0" dirty="0" err="1"/>
              <a:t>sido</a:t>
            </a:r>
            <a:r>
              <a:rPr lang="en-US" i="0" dirty="0"/>
              <a:t> </a:t>
            </a:r>
            <a:r>
              <a:rPr lang="en-US" i="0" dirty="0" err="1"/>
              <a:t>entrenado</a:t>
            </a:r>
            <a:r>
              <a:rPr lang="en-US" i="0" dirty="0"/>
              <a:t> tanto </a:t>
            </a:r>
            <a:r>
              <a:rPr lang="en-US" i="0" dirty="0" err="1"/>
              <a:t>por</a:t>
            </a:r>
            <a:r>
              <a:rPr lang="en-US" i="0" dirty="0"/>
              <a:t> la </a:t>
            </a:r>
            <a:r>
              <a:rPr lang="en-US" i="0" dirty="0" err="1"/>
              <a:t>naturaleza</a:t>
            </a:r>
            <a:r>
              <a:rPr lang="en-US" i="0" dirty="0"/>
              <a:t> </a:t>
            </a:r>
            <a:r>
              <a:rPr lang="en-US" i="0" dirty="0" err="1"/>
              <a:t>como</a:t>
            </a:r>
            <a:r>
              <a:rPr lang="en-US" i="0" dirty="0"/>
              <a:t> </a:t>
            </a:r>
            <a:r>
              <a:rPr lang="en-US" i="0" dirty="0" err="1"/>
              <a:t>por</a:t>
            </a:r>
            <a:r>
              <a:rPr lang="en-US" i="0" dirty="0"/>
              <a:t> la </a:t>
            </a:r>
            <a:r>
              <a:rPr lang="en-US" i="0" dirty="0" err="1"/>
              <a:t>crianza</a:t>
            </a:r>
            <a:r>
              <a:rPr lang="en-US" i="0" dirty="0"/>
              <a:t>. </a:t>
            </a:r>
            <a:r>
              <a:rPr lang="en-US" i="0" dirty="0" err="1"/>
              <a:t>Luego</a:t>
            </a:r>
            <a:r>
              <a:rPr lang="en-US" i="0" dirty="0"/>
              <a:t> </a:t>
            </a:r>
            <a:r>
              <a:rPr lang="en-US" i="0" dirty="0" err="1"/>
              <a:t>respondemsos</a:t>
            </a:r>
            <a:r>
              <a:rPr lang="en-US" i="0" dirty="0"/>
              <a:t> a </a:t>
            </a:r>
            <a:r>
              <a:rPr lang="en-US" i="0" dirty="0" err="1"/>
              <a:t>esa</a:t>
            </a:r>
            <a:r>
              <a:rPr lang="en-US" i="0" dirty="0"/>
              <a:t> entrada </a:t>
            </a:r>
            <a:r>
              <a:rPr lang="en-US" i="0" dirty="0" err="1"/>
              <a:t>en</a:t>
            </a:r>
            <a:r>
              <a:rPr lang="en-US" i="0" dirty="0"/>
              <a:t> lo que se </a:t>
            </a:r>
            <a:r>
              <a:rPr lang="en-US" i="0" dirty="0" err="1"/>
              <a:t>denominaría</a:t>
            </a:r>
            <a:r>
              <a:rPr lang="en-US" i="0" dirty="0"/>
              <a:t> </a:t>
            </a:r>
            <a:r>
              <a:rPr lang="en-US" i="0" dirty="0" err="1"/>
              <a:t>conducta</a:t>
            </a:r>
            <a:r>
              <a:rPr lang="en-US" i="1" dirty="0"/>
              <a:t>. </a:t>
            </a:r>
          </a:p>
          <a:p>
            <a:endParaRPr lang="en-US" i="1"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dirty="0"/>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 la </a:t>
            </a:r>
            <a:r>
              <a:rPr lang="en-US" dirty="0" err="1"/>
              <a:t>Inteligencia</a:t>
            </a:r>
            <a:r>
              <a:rPr lang="en-US" dirty="0"/>
              <a:t> Artificial, es </a:t>
            </a:r>
            <a:r>
              <a:rPr lang="en-US" dirty="0" err="1"/>
              <a:t>más</a:t>
            </a:r>
            <a:r>
              <a:rPr lang="en-US" dirty="0"/>
              <a:t> o </a:t>
            </a:r>
            <a:r>
              <a:rPr lang="en-US" dirty="0" err="1"/>
              <a:t>menos</a:t>
            </a:r>
            <a:r>
              <a:rPr lang="en-US" dirty="0"/>
              <a:t> lo </a:t>
            </a:r>
            <a:r>
              <a:rPr lang="en-US" dirty="0" err="1"/>
              <a:t>mismo</a:t>
            </a:r>
            <a:r>
              <a:rPr lang="en-US" dirty="0"/>
              <a:t>.  </a:t>
            </a:r>
            <a:r>
              <a:rPr lang="en-US" dirty="0" err="1"/>
              <a:t>Dejando</a:t>
            </a:r>
            <a:r>
              <a:rPr lang="en-US" dirty="0"/>
              <a:t> de </a:t>
            </a:r>
            <a:r>
              <a:rPr lang="en-US" dirty="0" err="1"/>
              <a:t>lado</a:t>
            </a:r>
            <a:r>
              <a:rPr lang="en-US" dirty="0"/>
              <a:t> </a:t>
            </a:r>
            <a:r>
              <a:rPr lang="en-US" dirty="0" err="1"/>
              <a:t>el</a:t>
            </a:r>
            <a:r>
              <a:rPr lang="en-US" dirty="0"/>
              <a:t> </a:t>
            </a:r>
            <a:r>
              <a:rPr lang="en-US" dirty="0" err="1"/>
              <a:t>dibujo</a:t>
            </a:r>
            <a:r>
              <a:rPr lang="en-US" dirty="0"/>
              <a:t> del robot </a:t>
            </a:r>
            <a:r>
              <a:rPr lang="en-US" dirty="0" err="1"/>
              <a:t>potencialmente</a:t>
            </a:r>
            <a:r>
              <a:rPr lang="en-US" dirty="0"/>
              <a:t> </a:t>
            </a:r>
            <a:r>
              <a:rPr lang="en-US" dirty="0" err="1"/>
              <a:t>aterrador</a:t>
            </a:r>
            <a:r>
              <a:rPr lang="en-US" dirty="0"/>
              <a:t>, </a:t>
            </a:r>
            <a:r>
              <a:rPr lang="en-US" dirty="0" err="1"/>
              <a:t>alimentamos</a:t>
            </a:r>
            <a:r>
              <a:rPr lang="en-US" dirty="0"/>
              <a:t> con </a:t>
            </a:r>
            <a:r>
              <a:rPr lang="en-US" dirty="0" err="1"/>
              <a:t>nuestros</a:t>
            </a:r>
            <a:r>
              <a:rPr lang="en-US" dirty="0"/>
              <a:t> </a:t>
            </a:r>
            <a:r>
              <a:rPr lang="en-US" dirty="0" err="1"/>
              <a:t>datos</a:t>
            </a:r>
            <a:r>
              <a:rPr lang="en-US" dirty="0"/>
              <a:t> </a:t>
            </a:r>
            <a:r>
              <a:rPr lang="en-US" dirty="0" err="1"/>
              <a:t>informáticos</a:t>
            </a:r>
            <a:r>
              <a:rPr lang="en-US" dirty="0"/>
              <a:t>. Nuestra </a:t>
            </a:r>
            <a:r>
              <a:rPr lang="en-US" dirty="0" err="1"/>
              <a:t>computadora</a:t>
            </a:r>
            <a:r>
              <a:rPr lang="en-US" dirty="0"/>
              <a:t> </a:t>
            </a:r>
            <a:r>
              <a:rPr lang="en-US" dirty="0" err="1"/>
              <a:t>usa</a:t>
            </a:r>
            <a:r>
              <a:rPr lang="en-US" dirty="0"/>
              <a:t> </a:t>
            </a:r>
            <a:r>
              <a:rPr lang="en-US" dirty="0" err="1"/>
              <a:t>el</a:t>
            </a:r>
            <a:r>
              <a:rPr lang="en-US" dirty="0"/>
              <a:t> </a:t>
            </a:r>
            <a:r>
              <a:rPr lang="en-US" dirty="0" err="1"/>
              <a:t>modelo</a:t>
            </a:r>
            <a:r>
              <a:rPr lang="en-US" dirty="0"/>
              <a:t> que </a:t>
            </a:r>
            <a:r>
              <a:rPr lang="en-US" dirty="0" err="1"/>
              <a:t>construimos</a:t>
            </a:r>
            <a:r>
              <a:rPr lang="en-US" dirty="0"/>
              <a:t>, y </a:t>
            </a:r>
            <a:r>
              <a:rPr lang="en-US" dirty="0" err="1"/>
              <a:t>luego</a:t>
            </a:r>
            <a:r>
              <a:rPr lang="en-US" dirty="0"/>
              <a:t> </a:t>
            </a:r>
            <a:r>
              <a:rPr lang="en-US" dirty="0" err="1"/>
              <a:t>nos</a:t>
            </a:r>
            <a:r>
              <a:rPr lang="en-US" dirty="0"/>
              <a:t> </a:t>
            </a:r>
            <a:r>
              <a:rPr lang="en-US" dirty="0" err="1"/>
              <a:t>proporciona</a:t>
            </a:r>
            <a:r>
              <a:rPr lang="en-US" dirty="0"/>
              <a:t> </a:t>
            </a:r>
            <a:r>
              <a:rPr lang="en-US" dirty="0" err="1"/>
              <a:t>respuestas</a:t>
            </a:r>
            <a:r>
              <a:rPr lang="en-US" dirty="0"/>
              <a:t>. </a:t>
            </a:r>
          </a:p>
          <a:p>
            <a:endParaRPr lang="en-US" dirty="0"/>
          </a:p>
          <a:p>
            <a:pPr marL="171450" indent="-171450">
              <a:buFontTx/>
              <a:buChar char="-"/>
            </a:pPr>
            <a:r>
              <a:rPr lang="en-US" dirty="0" err="1"/>
              <a:t>Proporcionamos</a:t>
            </a:r>
            <a:r>
              <a:rPr lang="en-US" dirty="0"/>
              <a:t> </a:t>
            </a:r>
            <a:r>
              <a:rPr lang="en-US" dirty="0" err="1"/>
              <a:t>datos</a:t>
            </a:r>
            <a:r>
              <a:rPr lang="en-US" dirty="0"/>
              <a:t> </a:t>
            </a:r>
            <a:r>
              <a:rPr lang="en-US" dirty="0" err="1"/>
              <a:t>mediante</a:t>
            </a:r>
            <a:r>
              <a:rPr lang="en-US" dirty="0"/>
              <a:t> </a:t>
            </a:r>
            <a:r>
              <a:rPr lang="en-US" dirty="0" err="1"/>
              <a:t>el</a:t>
            </a:r>
            <a:r>
              <a:rPr lang="en-US" dirty="0"/>
              <a:t> </a:t>
            </a:r>
            <a:r>
              <a:rPr lang="en-US" dirty="0" err="1"/>
              <a:t>uso</a:t>
            </a:r>
            <a:r>
              <a:rPr lang="en-US" dirty="0"/>
              <a:t> de un </a:t>
            </a:r>
            <a:r>
              <a:rPr lang="en-US" dirty="0" err="1"/>
              <a:t>programa</a:t>
            </a:r>
            <a:r>
              <a:rPr lang="en-US" dirty="0"/>
              <a:t>, </a:t>
            </a:r>
            <a:r>
              <a:rPr lang="en-US" dirty="0" err="1"/>
              <a:t>una</a:t>
            </a:r>
            <a:r>
              <a:rPr lang="en-US" dirty="0"/>
              <a:t> image, la entrada del </a:t>
            </a:r>
            <a:r>
              <a:rPr lang="en-US" dirty="0" err="1"/>
              <a:t>usuario</a:t>
            </a:r>
            <a:r>
              <a:rPr lang="en-US" dirty="0"/>
              <a:t> u </a:t>
            </a:r>
            <a:r>
              <a:rPr lang="en-US" dirty="0" err="1"/>
              <a:t>otros</a:t>
            </a:r>
            <a:r>
              <a:rPr lang="en-US" dirty="0"/>
              <a:t> </a:t>
            </a:r>
            <a:r>
              <a:rPr lang="en-US" dirty="0" err="1"/>
              <a:t>medios</a:t>
            </a:r>
            <a:r>
              <a:rPr lang="en-US" dirty="0"/>
              <a:t>. </a:t>
            </a:r>
          </a:p>
          <a:p>
            <a:pPr marL="171450" indent="-171450">
              <a:buFontTx/>
              <a:buChar char="-"/>
            </a:pPr>
            <a:r>
              <a:rPr lang="en-US" dirty="0"/>
              <a:t>El robot </a:t>
            </a:r>
            <a:r>
              <a:rPr lang="en-US" dirty="0" err="1"/>
              <a:t>aterrador</a:t>
            </a:r>
            <a:r>
              <a:rPr lang="en-US" dirty="0"/>
              <a:t> </a:t>
            </a:r>
            <a:r>
              <a:rPr lang="en-US" dirty="0" err="1"/>
              <a:t>usa</a:t>
            </a:r>
            <a:r>
              <a:rPr lang="en-US" dirty="0"/>
              <a:t> </a:t>
            </a:r>
            <a:r>
              <a:rPr lang="en-US" dirty="0" err="1"/>
              <a:t>su</a:t>
            </a:r>
            <a:r>
              <a:rPr lang="en-US" dirty="0"/>
              <a:t> </a:t>
            </a:r>
            <a:r>
              <a:rPr lang="en-US" dirty="0" err="1"/>
              <a:t>modelo</a:t>
            </a:r>
            <a:r>
              <a:rPr lang="en-US" dirty="0"/>
              <a:t> para </a:t>
            </a:r>
            <a:r>
              <a:rPr lang="en-US" dirty="0" err="1"/>
              <a:t>analizar</a:t>
            </a:r>
            <a:r>
              <a:rPr lang="en-US" dirty="0"/>
              <a:t> </a:t>
            </a:r>
            <a:r>
              <a:rPr lang="en-US" dirty="0" err="1"/>
              <a:t>datos</a:t>
            </a:r>
            <a:r>
              <a:rPr lang="en-US" dirty="0"/>
              <a:t> y… </a:t>
            </a:r>
          </a:p>
          <a:p>
            <a:pPr marL="171450" indent="-171450">
              <a:buFontTx/>
              <a:buChar char="-"/>
            </a:pPr>
            <a:r>
              <a:rPr lang="en-US" dirty="0" err="1"/>
              <a:t>Contesta</a:t>
            </a:r>
            <a:r>
              <a:rPr lang="en-US" dirty="0"/>
              <a:t> con </a:t>
            </a:r>
            <a:r>
              <a:rPr lang="en-US" dirty="0" err="1"/>
              <a:t>una</a:t>
            </a:r>
            <a:r>
              <a:rPr lang="en-US" dirty="0"/>
              <a:t> </a:t>
            </a:r>
            <a:r>
              <a:rPr lang="en-US" dirty="0" err="1"/>
              <a:t>respuesta</a:t>
            </a:r>
            <a:r>
              <a:rPr lang="en-US" dirty="0"/>
              <a:t>. </a:t>
            </a: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dirty="0"/>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Exploremos</a:t>
            </a:r>
            <a:r>
              <a:rPr lang="en-US" dirty="0"/>
              <a:t> </a:t>
            </a:r>
            <a:r>
              <a:rPr lang="en-US" dirty="0" err="1"/>
              <a:t>cómo</a:t>
            </a:r>
            <a:r>
              <a:rPr lang="en-US" dirty="0"/>
              <a:t> </a:t>
            </a:r>
            <a:r>
              <a:rPr lang="en-US" dirty="0" err="1"/>
              <a:t>podems</a:t>
            </a:r>
            <a:r>
              <a:rPr lang="en-US" dirty="0"/>
              <a:t> </a:t>
            </a:r>
            <a:r>
              <a:rPr lang="en-US" dirty="0" err="1"/>
              <a:t>comenzar</a:t>
            </a:r>
            <a:r>
              <a:rPr lang="en-US" dirty="0"/>
              <a:t> a construer un </a:t>
            </a:r>
            <a:r>
              <a:rPr lang="en-US" dirty="0" err="1"/>
              <a:t>modelo</a:t>
            </a:r>
            <a:r>
              <a:rPr lang="en-US" dirty="0"/>
              <a:t> para responder </a:t>
            </a:r>
            <a:r>
              <a:rPr lang="en-US" dirty="0" err="1"/>
              <a:t>preguntas</a:t>
            </a:r>
            <a:r>
              <a:rPr lang="en-US" dirty="0"/>
              <a:t>. </a:t>
            </a:r>
          </a:p>
          <a:p>
            <a:endParaRPr lang="en-US" dirty="0"/>
          </a:p>
          <a:p>
            <a:pPr marL="171450" indent="-171450">
              <a:buFontTx/>
              <a:buChar char="-"/>
            </a:pPr>
            <a:r>
              <a:rPr lang="en-US" dirty="0" err="1"/>
              <a:t>Comenzamos</a:t>
            </a:r>
            <a:r>
              <a:rPr lang="en-US" dirty="0"/>
              <a:t> con </a:t>
            </a:r>
            <a:r>
              <a:rPr lang="en-US" dirty="0" err="1"/>
              <a:t>una</a:t>
            </a:r>
            <a:r>
              <a:rPr lang="en-US" dirty="0"/>
              <a:t> </a:t>
            </a:r>
            <a:r>
              <a:rPr lang="en-US" dirty="0" err="1"/>
              <a:t>pregunta</a:t>
            </a:r>
            <a:r>
              <a:rPr lang="en-US" dirty="0"/>
              <a:t> </a:t>
            </a:r>
            <a:r>
              <a:rPr lang="en-US" dirty="0" err="1"/>
              <a:t>específica</a:t>
            </a:r>
            <a:r>
              <a:rPr lang="en-US" dirty="0"/>
              <a:t> – ¿</a:t>
            </a:r>
            <a:r>
              <a:rPr lang="en-US" dirty="0" err="1"/>
              <a:t>Está</a:t>
            </a:r>
            <a:r>
              <a:rPr lang="en-US" dirty="0"/>
              <a:t> </a:t>
            </a:r>
            <a:r>
              <a:rPr lang="en-US" dirty="0" err="1"/>
              <a:t>enferma</a:t>
            </a:r>
            <a:r>
              <a:rPr lang="en-US" dirty="0"/>
              <a:t> </a:t>
            </a:r>
            <a:r>
              <a:rPr lang="en-US" dirty="0" err="1"/>
              <a:t>una</a:t>
            </a:r>
            <a:r>
              <a:rPr lang="en-US" dirty="0"/>
              <a:t> </a:t>
            </a:r>
            <a:r>
              <a:rPr lang="en-US" dirty="0" err="1"/>
              <a:t>célula</a:t>
            </a:r>
            <a:r>
              <a:rPr lang="en-US" dirty="0"/>
              <a:t>?</a:t>
            </a:r>
          </a:p>
          <a:p>
            <a:pPr marL="171450" indent="-171450">
              <a:buFontTx/>
              <a:buChar char="-"/>
            </a:pPr>
            <a:r>
              <a:rPr lang="en-US" dirty="0" err="1">
                <a:cs typeface="Calibri"/>
              </a:rPr>
              <a:t>Tenemos</a:t>
            </a:r>
            <a:r>
              <a:rPr lang="en-US" dirty="0">
                <a:cs typeface="Calibri"/>
              </a:rPr>
              <a:t> </a:t>
            </a:r>
            <a:r>
              <a:rPr lang="en-US" dirty="0" err="1">
                <a:cs typeface="Calibri"/>
              </a:rPr>
              <a:t>una</a:t>
            </a:r>
            <a:r>
              <a:rPr lang="en-US" dirty="0">
                <a:cs typeface="Calibri"/>
              </a:rPr>
              <a:t> </a:t>
            </a:r>
            <a:r>
              <a:rPr lang="en-US" dirty="0" err="1">
                <a:cs typeface="Calibri"/>
              </a:rPr>
              <a:t>colección</a:t>
            </a:r>
            <a:r>
              <a:rPr lang="en-US" dirty="0">
                <a:cs typeface="Calibri"/>
              </a:rPr>
              <a:t> de </a:t>
            </a:r>
            <a:r>
              <a:rPr lang="en-US" dirty="0" err="1">
                <a:cs typeface="Calibri"/>
              </a:rPr>
              <a:t>células</a:t>
            </a:r>
            <a:r>
              <a:rPr lang="en-US" dirty="0">
                <a:cs typeface="Calibri"/>
              </a:rPr>
              <a:t>. </a:t>
            </a:r>
          </a:p>
          <a:p>
            <a:pPr marL="171450" indent="-171450">
              <a:buFontTx/>
              <a:buChar char="-"/>
            </a:pPr>
            <a:r>
              <a:rPr lang="en-US" dirty="0" err="1">
                <a:cs typeface="Calibri"/>
              </a:rPr>
              <a:t>Marcamos</a:t>
            </a:r>
            <a:r>
              <a:rPr lang="en-US" dirty="0">
                <a:cs typeface="Calibri"/>
              </a:rPr>
              <a:t> </a:t>
            </a:r>
            <a:r>
              <a:rPr lang="en-US" dirty="0" err="1">
                <a:cs typeface="Calibri"/>
              </a:rPr>
              <a:t>estas</a:t>
            </a:r>
            <a:r>
              <a:rPr lang="en-US" dirty="0">
                <a:cs typeface="Calibri"/>
              </a:rPr>
              <a:t> </a:t>
            </a:r>
            <a:r>
              <a:rPr lang="en-US" dirty="0" err="1">
                <a:cs typeface="Calibri"/>
              </a:rPr>
              <a:t>células</a:t>
            </a:r>
            <a:r>
              <a:rPr lang="en-US" dirty="0">
                <a:cs typeface="Calibri"/>
              </a:rPr>
              <a:t> </a:t>
            </a:r>
            <a:r>
              <a:rPr lang="en-US" dirty="0" err="1">
                <a:cs typeface="Calibri"/>
              </a:rPr>
              <a:t>como</a:t>
            </a:r>
            <a:r>
              <a:rPr lang="en-US" dirty="0">
                <a:cs typeface="Calibri"/>
              </a:rPr>
              <a:t> </a:t>
            </a:r>
            <a:r>
              <a:rPr lang="en-US" dirty="0" err="1">
                <a:cs typeface="Calibri"/>
              </a:rPr>
              <a:t>enfermas</a:t>
            </a:r>
            <a:r>
              <a:rPr lang="en-US" dirty="0">
                <a:cs typeface="Calibri"/>
              </a:rPr>
              <a:t> (</a:t>
            </a:r>
            <a:r>
              <a:rPr lang="en-US" dirty="0" err="1">
                <a:cs typeface="Calibri"/>
              </a:rPr>
              <a:t>rojas</a:t>
            </a:r>
            <a:r>
              <a:rPr lang="en-US" dirty="0">
                <a:cs typeface="Calibri"/>
              </a:rPr>
              <a:t>) o </a:t>
            </a:r>
            <a:r>
              <a:rPr lang="en-US" dirty="0" err="1">
                <a:cs typeface="Calibri"/>
              </a:rPr>
              <a:t>sanas</a:t>
            </a:r>
            <a:r>
              <a:rPr lang="en-US" dirty="0">
                <a:cs typeface="Calibri"/>
              </a:rPr>
              <a:t> (</a:t>
            </a:r>
            <a:r>
              <a:rPr lang="en-US" dirty="0" err="1">
                <a:cs typeface="Calibri"/>
              </a:rPr>
              <a:t>verdes</a:t>
            </a:r>
            <a:r>
              <a:rPr lang="en-US" dirty="0">
                <a:cs typeface="Calibri"/>
              </a:rPr>
              <a:t>). </a:t>
            </a:r>
          </a:p>
          <a:p>
            <a:pPr marL="171450" indent="-171450">
              <a:buFontTx/>
              <a:buChar char="-"/>
            </a:pPr>
            <a:r>
              <a:rPr lang="en-US" dirty="0" err="1">
                <a:cs typeface="Calibri"/>
              </a:rPr>
              <a:t>Luego</a:t>
            </a:r>
            <a:r>
              <a:rPr lang="en-US" dirty="0">
                <a:cs typeface="Calibri"/>
              </a:rPr>
              <a:t> </a:t>
            </a:r>
            <a:r>
              <a:rPr lang="en-US" dirty="0" err="1">
                <a:cs typeface="Calibri"/>
              </a:rPr>
              <a:t>usamos</a:t>
            </a:r>
            <a:r>
              <a:rPr lang="en-US" dirty="0">
                <a:cs typeface="Calibri"/>
              </a:rPr>
              <a:t> </a:t>
            </a:r>
            <a:r>
              <a:rPr lang="en-US" dirty="0" err="1">
                <a:cs typeface="Calibri"/>
              </a:rPr>
              <a:t>diferentes</a:t>
            </a:r>
            <a:r>
              <a:rPr lang="en-US" dirty="0">
                <a:cs typeface="Calibri"/>
              </a:rPr>
              <a:t> </a:t>
            </a:r>
            <a:r>
              <a:rPr lang="en-US" dirty="0" err="1">
                <a:cs typeface="Calibri"/>
              </a:rPr>
              <a:t>algoritmos</a:t>
            </a:r>
            <a:r>
              <a:rPr lang="en-US" dirty="0">
                <a:cs typeface="Calibri"/>
              </a:rPr>
              <a:t> que </a:t>
            </a:r>
            <a:r>
              <a:rPr lang="en-US" dirty="0" err="1">
                <a:cs typeface="Calibri"/>
              </a:rPr>
              <a:t>pueden</a:t>
            </a:r>
            <a:r>
              <a:rPr lang="en-US" dirty="0">
                <a:cs typeface="Calibri"/>
              </a:rPr>
              <a:t> </a:t>
            </a:r>
            <a:r>
              <a:rPr lang="en-US" dirty="0" err="1">
                <a:cs typeface="Calibri"/>
              </a:rPr>
              <a:t>aprender</a:t>
            </a:r>
            <a:r>
              <a:rPr lang="en-US" dirty="0">
                <a:cs typeface="Calibri"/>
              </a:rPr>
              <a:t> y </a:t>
            </a:r>
            <a:r>
              <a:rPr lang="en-US" dirty="0" err="1">
                <a:cs typeface="Calibri"/>
              </a:rPr>
              <a:t>comprender</a:t>
            </a:r>
            <a:r>
              <a:rPr lang="en-US" dirty="0">
                <a:cs typeface="Calibri"/>
              </a:rPr>
              <a:t> </a:t>
            </a:r>
            <a:r>
              <a:rPr lang="en-US" dirty="0" err="1">
                <a:cs typeface="Calibri"/>
              </a:rPr>
              <a:t>patrones</a:t>
            </a:r>
            <a:r>
              <a:rPr lang="en-US" dirty="0">
                <a:cs typeface="Calibri"/>
              </a:rPr>
              <a:t> para </a:t>
            </a:r>
            <a:r>
              <a:rPr lang="en-US" dirty="0" err="1">
                <a:cs typeface="Calibri"/>
              </a:rPr>
              <a:t>ayudar</a:t>
            </a:r>
            <a:r>
              <a:rPr lang="en-US" dirty="0">
                <a:cs typeface="Calibri"/>
              </a:rPr>
              <a:t> a </a:t>
            </a:r>
            <a:r>
              <a:rPr lang="en-US" dirty="0" err="1">
                <a:cs typeface="Calibri"/>
              </a:rPr>
              <a:t>identificar</a:t>
            </a:r>
            <a:r>
              <a:rPr lang="en-US" dirty="0">
                <a:cs typeface="Calibri"/>
              </a:rPr>
              <a:t> </a:t>
            </a:r>
            <a:r>
              <a:rPr lang="en-US" dirty="0" err="1">
                <a:cs typeface="Calibri"/>
              </a:rPr>
              <a:t>si</a:t>
            </a:r>
            <a:r>
              <a:rPr lang="en-US" dirty="0">
                <a:cs typeface="Calibri"/>
              </a:rPr>
              <a:t> </a:t>
            </a:r>
            <a:r>
              <a:rPr lang="en-US" dirty="0" err="1">
                <a:cs typeface="Calibri"/>
              </a:rPr>
              <a:t>una</a:t>
            </a:r>
            <a:r>
              <a:rPr lang="en-US" dirty="0">
                <a:cs typeface="Calibri"/>
              </a:rPr>
              <a:t> </a:t>
            </a:r>
            <a:r>
              <a:rPr lang="en-US" dirty="0" err="1">
                <a:cs typeface="Calibri"/>
              </a:rPr>
              <a:t>célula</a:t>
            </a:r>
            <a:r>
              <a:rPr lang="en-US" dirty="0">
                <a:cs typeface="Calibri"/>
              </a:rPr>
              <a:t> </a:t>
            </a:r>
            <a:r>
              <a:rPr lang="en-US" dirty="0" err="1">
                <a:cs typeface="Calibri"/>
              </a:rPr>
              <a:t>está</a:t>
            </a:r>
            <a:r>
              <a:rPr lang="en-US" dirty="0">
                <a:cs typeface="Calibri"/>
              </a:rPr>
              <a:t> </a:t>
            </a:r>
            <a:r>
              <a:rPr lang="en-US" dirty="0" err="1">
                <a:cs typeface="Calibri"/>
              </a:rPr>
              <a:t>enferma</a:t>
            </a:r>
            <a:r>
              <a:rPr lang="en-US" dirty="0">
                <a:cs typeface="Calibri"/>
              </a:rPr>
              <a:t> o </a:t>
            </a:r>
            <a:r>
              <a:rPr lang="en-US" dirty="0" err="1">
                <a:cs typeface="Calibri"/>
              </a:rPr>
              <a:t>sana</a:t>
            </a:r>
            <a:r>
              <a:rPr lang="en-US" dirty="0">
                <a:cs typeface="Calibri"/>
              </a:rPr>
              <a:t> para </a:t>
            </a:r>
            <a:r>
              <a:rPr lang="en-US" dirty="0" err="1">
                <a:cs typeface="Calibri"/>
              </a:rPr>
              <a:t>entrenar</a:t>
            </a:r>
            <a:r>
              <a:rPr lang="en-US" dirty="0">
                <a:cs typeface="Calibri"/>
              </a:rPr>
              <a:t> </a:t>
            </a:r>
            <a:r>
              <a:rPr lang="en-US" dirty="0" err="1">
                <a:cs typeface="Calibri"/>
              </a:rPr>
              <a:t>nuestro</a:t>
            </a:r>
            <a:r>
              <a:rPr lang="en-US" dirty="0">
                <a:cs typeface="Calibri"/>
              </a:rPr>
              <a:t> </a:t>
            </a:r>
            <a:r>
              <a:rPr lang="en-US" dirty="0" err="1">
                <a:cs typeface="Calibri"/>
              </a:rPr>
              <a:t>modelo</a:t>
            </a:r>
            <a:r>
              <a:rPr lang="en-US" dirty="0">
                <a:cs typeface="Calibri"/>
              </a:rPr>
              <a:t>. </a:t>
            </a:r>
          </a:p>
          <a:p>
            <a:pPr marL="171450" indent="-171450">
              <a:buFontTx/>
              <a:buChar char="-"/>
            </a:pPr>
            <a:r>
              <a:rPr lang="en-US" dirty="0" err="1"/>
              <a:t>Ahora</a:t>
            </a:r>
            <a:r>
              <a:rPr lang="en-US" dirty="0"/>
              <a:t> </a:t>
            </a:r>
            <a:r>
              <a:rPr lang="en-US" dirty="0" err="1"/>
              <a:t>obtenemos</a:t>
            </a:r>
            <a:r>
              <a:rPr lang="en-US" dirty="0"/>
              <a:t> un nuevo conjunto de </a:t>
            </a:r>
            <a:r>
              <a:rPr lang="en-US" dirty="0" err="1"/>
              <a:t>células</a:t>
            </a:r>
            <a:r>
              <a:rPr lang="en-US" dirty="0"/>
              <a:t> que </a:t>
            </a:r>
            <a:r>
              <a:rPr lang="en-US" dirty="0" err="1"/>
              <a:t>el</a:t>
            </a:r>
            <a:r>
              <a:rPr lang="en-US" dirty="0"/>
              <a:t> </a:t>
            </a:r>
            <a:r>
              <a:rPr lang="en-US" dirty="0" err="1"/>
              <a:t>modelo</a:t>
            </a:r>
            <a:r>
              <a:rPr lang="en-US" dirty="0"/>
              <a:t> no ha visto antes. </a:t>
            </a:r>
          </a:p>
          <a:p>
            <a:pPr marL="171450" indent="-171450">
              <a:buFontTx/>
              <a:buChar char="-"/>
            </a:pPr>
            <a:r>
              <a:rPr lang="en-US" dirty="0"/>
              <a:t>El </a:t>
            </a:r>
            <a:r>
              <a:rPr lang="en-US" dirty="0" err="1"/>
              <a:t>modelo</a:t>
            </a:r>
            <a:r>
              <a:rPr lang="en-US" dirty="0"/>
              <a:t> </a:t>
            </a:r>
            <a:r>
              <a:rPr lang="en-US" dirty="0" err="1"/>
              <a:t>luego</a:t>
            </a:r>
            <a:r>
              <a:rPr lang="en-US" dirty="0"/>
              <a:t> </a:t>
            </a:r>
            <a:r>
              <a:rPr lang="en-US" dirty="0" err="1"/>
              <a:t>identifica</a:t>
            </a:r>
            <a:r>
              <a:rPr lang="en-US" dirty="0"/>
              <a:t> que </a:t>
            </a:r>
            <a:r>
              <a:rPr lang="en-US" dirty="0" err="1"/>
              <a:t>células</a:t>
            </a:r>
            <a:r>
              <a:rPr lang="en-US" dirty="0"/>
              <a:t> </a:t>
            </a:r>
            <a:r>
              <a:rPr lang="en-US" dirty="0" err="1"/>
              <a:t>están</a:t>
            </a:r>
            <a:r>
              <a:rPr lang="en-US" dirty="0"/>
              <a:t> </a:t>
            </a:r>
            <a:r>
              <a:rPr lang="en-US" dirty="0" err="1"/>
              <a:t>sanas</a:t>
            </a:r>
            <a:r>
              <a:rPr lang="en-US" dirty="0"/>
              <a:t> o </a:t>
            </a:r>
            <a:r>
              <a:rPr lang="en-US" dirty="0" err="1"/>
              <a:t>enfermas</a:t>
            </a:r>
            <a:r>
              <a:rPr lang="en-US" dirty="0"/>
              <a:t>. </a:t>
            </a:r>
          </a:p>
          <a:p>
            <a:pPr marL="171450" indent="-171450">
              <a:buFontTx/>
              <a:buChar char="-"/>
            </a:pPr>
            <a:r>
              <a:rPr lang="en-US" dirty="0"/>
              <a:t>Si </a:t>
            </a:r>
            <a:r>
              <a:rPr lang="en-US" dirty="0" err="1"/>
              <a:t>miramos</a:t>
            </a:r>
            <a:r>
              <a:rPr lang="en-US" dirty="0"/>
              <a:t> la </a:t>
            </a:r>
            <a:r>
              <a:rPr lang="en-US" dirty="0" err="1"/>
              <a:t>realidad</a:t>
            </a:r>
            <a:r>
              <a:rPr lang="en-US" dirty="0"/>
              <a:t> de las </a:t>
            </a:r>
            <a:r>
              <a:rPr lang="en-US" dirty="0" err="1"/>
              <a:t>células</a:t>
            </a:r>
            <a:r>
              <a:rPr lang="en-US" dirty="0"/>
              <a:t>. </a:t>
            </a:r>
          </a:p>
          <a:p>
            <a:pPr marL="171450" indent="-171450">
              <a:buFontTx/>
              <a:buChar char="-"/>
            </a:pPr>
            <a:r>
              <a:rPr lang="en-US" dirty="0"/>
              <a:t>Y </a:t>
            </a:r>
            <a:r>
              <a:rPr lang="en-US" dirty="0" err="1"/>
              <a:t>luego</a:t>
            </a:r>
            <a:r>
              <a:rPr lang="en-US" dirty="0"/>
              <a:t> la </a:t>
            </a:r>
            <a:r>
              <a:rPr lang="en-US" dirty="0" err="1"/>
              <a:t>salida</a:t>
            </a:r>
            <a:r>
              <a:rPr lang="en-US" dirty="0"/>
              <a:t>, </a:t>
            </a:r>
            <a:r>
              <a:rPr lang="en-US" dirty="0" err="1"/>
              <a:t>vamos</a:t>
            </a:r>
            <a:r>
              <a:rPr lang="en-US" dirty="0"/>
              <a:t> a </a:t>
            </a:r>
            <a:r>
              <a:rPr lang="en-US" dirty="0" err="1"/>
              <a:t>notar</a:t>
            </a:r>
            <a:r>
              <a:rPr lang="en-US" dirty="0"/>
              <a:t> que las </a:t>
            </a:r>
            <a:r>
              <a:rPr lang="en-US" dirty="0" err="1"/>
              <a:t>cosas</a:t>
            </a:r>
            <a:r>
              <a:rPr lang="en-US" dirty="0"/>
              <a:t> no son </a:t>
            </a:r>
            <a:r>
              <a:rPr lang="en-US" dirty="0" err="1"/>
              <a:t>siempre</a:t>
            </a:r>
            <a:r>
              <a:rPr lang="en-US" dirty="0"/>
              <a:t> perfectas. </a:t>
            </a:r>
          </a:p>
          <a:p>
            <a:pPr marL="171450" indent="-171450">
              <a:buFontTx/>
              <a:buChar char="-"/>
            </a:pPr>
            <a:r>
              <a:rPr lang="en-US" dirty="0" err="1"/>
              <a:t>Siempre</a:t>
            </a:r>
            <a:r>
              <a:rPr lang="en-US" dirty="0"/>
              <a:t> temenos que </a:t>
            </a:r>
            <a:r>
              <a:rPr lang="en-US" dirty="0" err="1"/>
              <a:t>ajustar</a:t>
            </a:r>
            <a:r>
              <a:rPr lang="en-US" dirty="0"/>
              <a:t> y </a:t>
            </a:r>
            <a:r>
              <a:rPr lang="en-US" dirty="0" err="1"/>
              <a:t>entender</a:t>
            </a:r>
            <a:r>
              <a:rPr lang="en-US" dirty="0"/>
              <a:t> que la </a:t>
            </a:r>
            <a:r>
              <a:rPr lang="en-US" dirty="0" err="1"/>
              <a:t>inteligencia</a:t>
            </a:r>
            <a:r>
              <a:rPr lang="en-US" dirty="0"/>
              <a:t> artificial no </a:t>
            </a:r>
            <a:r>
              <a:rPr lang="en-US" dirty="0" err="1"/>
              <a:t>nos</a:t>
            </a:r>
            <a:r>
              <a:rPr lang="en-US" dirty="0"/>
              <a:t> </a:t>
            </a:r>
            <a:r>
              <a:rPr lang="en-US" dirty="0" err="1"/>
              <a:t>dará</a:t>
            </a:r>
            <a:r>
              <a:rPr lang="en-US" dirty="0"/>
              <a:t> </a:t>
            </a:r>
            <a:r>
              <a:rPr lang="en-US" dirty="0" err="1"/>
              <a:t>perfección</a:t>
            </a:r>
            <a:r>
              <a:rPr lang="en-US" dirty="0"/>
              <a:t>, </a:t>
            </a:r>
            <a:r>
              <a:rPr lang="en-US" dirty="0" err="1"/>
              <a:t>pero</a:t>
            </a:r>
            <a:r>
              <a:rPr lang="en-US" dirty="0"/>
              <a:t> </a:t>
            </a:r>
            <a:r>
              <a:rPr lang="en-US" dirty="0" err="1"/>
              <a:t>proporcionará</a:t>
            </a:r>
            <a:r>
              <a:rPr lang="en-US" dirty="0"/>
              <a:t> </a:t>
            </a:r>
            <a:r>
              <a:rPr lang="en-US" dirty="0" err="1"/>
              <a:t>el</a:t>
            </a:r>
            <a:r>
              <a:rPr lang="en-US" dirty="0"/>
              <a:t> </a:t>
            </a:r>
            <a:r>
              <a:rPr lang="en-US" dirty="0" err="1"/>
              <a:t>resultado</a:t>
            </a:r>
            <a:r>
              <a:rPr lang="en-US" dirty="0"/>
              <a:t> </a:t>
            </a:r>
            <a:r>
              <a:rPr lang="en-US" dirty="0" err="1"/>
              <a:t>correcto</a:t>
            </a:r>
            <a:r>
              <a:rPr lang="en-US" dirty="0"/>
              <a:t> un </a:t>
            </a:r>
            <a:r>
              <a:rPr lang="en-US" dirty="0" err="1"/>
              <a:t>porcentaje</a:t>
            </a:r>
            <a:r>
              <a:rPr lang="en-US" dirty="0"/>
              <a:t> </a:t>
            </a:r>
            <a:r>
              <a:rPr lang="en-US" dirty="0" err="1"/>
              <a:t>útil</a:t>
            </a:r>
            <a:r>
              <a:rPr lang="en-US" dirty="0"/>
              <a:t> de las </a:t>
            </a:r>
            <a:r>
              <a:rPr lang="en-US" dirty="0" err="1"/>
              <a:t>veces</a:t>
            </a:r>
            <a:r>
              <a:rPr lang="en-US" dirty="0"/>
              <a:t>. </a:t>
            </a: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dirty="0"/>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cs typeface="Calibri"/>
              </a:rPr>
              <a:t>Las </a:t>
            </a:r>
            <a:r>
              <a:rPr lang="en-US" dirty="0" err="1">
                <a:cs typeface="Calibri"/>
              </a:rPr>
              <a:t>cinco</a:t>
            </a:r>
            <a:r>
              <a:rPr lang="en-US" dirty="0">
                <a:cs typeface="Calibri"/>
              </a:rPr>
              <a:t> </a:t>
            </a:r>
            <a:r>
              <a:rPr lang="en-US" dirty="0" err="1">
                <a:cs typeface="Calibri"/>
              </a:rPr>
              <a:t>preguntas</a:t>
            </a:r>
            <a:r>
              <a:rPr lang="en-US" dirty="0">
                <a:cs typeface="Calibri"/>
              </a:rPr>
              <a:t> </a:t>
            </a:r>
            <a:r>
              <a:rPr lang="en-US" dirty="0" err="1">
                <a:cs typeface="Calibri"/>
              </a:rPr>
              <a:t>clásicas</a:t>
            </a:r>
            <a:r>
              <a:rPr lang="en-US" dirty="0">
                <a:cs typeface="Calibri"/>
              </a:rPr>
              <a:t> que se </a:t>
            </a:r>
            <a:r>
              <a:rPr lang="en-US" dirty="0" err="1">
                <a:cs typeface="Calibri"/>
              </a:rPr>
              <a:t>pueden</a:t>
            </a:r>
            <a:r>
              <a:rPr lang="en-US" dirty="0">
                <a:cs typeface="Calibri"/>
              </a:rPr>
              <a:t> </a:t>
            </a:r>
            <a:r>
              <a:rPr lang="en-US" dirty="0" err="1">
                <a:cs typeface="Calibri"/>
              </a:rPr>
              <a:t>contestar</a:t>
            </a:r>
            <a:r>
              <a:rPr lang="en-US" dirty="0">
                <a:cs typeface="Calibri"/>
              </a:rPr>
              <a:t> con </a:t>
            </a:r>
            <a:r>
              <a:rPr lang="en-US" dirty="0" err="1">
                <a:cs typeface="Calibri"/>
              </a:rPr>
              <a:t>el</a:t>
            </a:r>
            <a:r>
              <a:rPr lang="en-US" dirty="0">
                <a:cs typeface="Calibri"/>
              </a:rPr>
              <a:t> ML </a:t>
            </a:r>
            <a:r>
              <a:rPr lang="en-US" dirty="0" err="1">
                <a:cs typeface="Calibri"/>
              </a:rPr>
              <a:t>tradicional</a:t>
            </a:r>
            <a:r>
              <a:rPr lang="en-US" dirty="0">
                <a:cs typeface="Calibri"/>
              </a:rPr>
              <a:t>. </a:t>
            </a:r>
          </a:p>
          <a:p>
            <a:pPr marL="342900" indent="-342900">
              <a:buFont typeface="+mj-lt"/>
              <a:buAutoNum type="arabicPeriod"/>
            </a:pPr>
            <a:r>
              <a:rPr lang="en-US" dirty="0" err="1"/>
              <a:t>Clasificación</a:t>
            </a:r>
            <a:r>
              <a:rPr lang="en-US" dirty="0"/>
              <a:t>: </a:t>
            </a:r>
            <a:r>
              <a:rPr lang="en-US" dirty="0" err="1"/>
              <a:t>Asignar</a:t>
            </a:r>
            <a:r>
              <a:rPr lang="en-US" dirty="0"/>
              <a:t> </a:t>
            </a:r>
            <a:r>
              <a:rPr lang="en-US" dirty="0" err="1"/>
              <a:t>una</a:t>
            </a:r>
            <a:r>
              <a:rPr lang="en-US" dirty="0"/>
              <a:t> </a:t>
            </a:r>
            <a:r>
              <a:rPr lang="en-US" dirty="0" err="1"/>
              <a:t>categoría</a:t>
            </a:r>
            <a:r>
              <a:rPr lang="en-US" dirty="0"/>
              <a:t> a </a:t>
            </a:r>
            <a:r>
              <a:rPr lang="en-US" dirty="0" err="1"/>
              <a:t>cada</a:t>
            </a:r>
            <a:r>
              <a:rPr lang="en-US" dirty="0"/>
              <a:t> </a:t>
            </a:r>
            <a:r>
              <a:rPr lang="en-US" dirty="0" err="1"/>
              <a:t>elemento</a:t>
            </a:r>
            <a:r>
              <a:rPr lang="en-US" dirty="0"/>
              <a:t> o punto de </a:t>
            </a:r>
            <a:r>
              <a:rPr lang="en-US" dirty="0" err="1"/>
              <a:t>datos</a:t>
            </a:r>
            <a:r>
              <a:rPr lang="en-US" dirty="0"/>
              <a:t>. </a:t>
            </a:r>
            <a:r>
              <a:rPr lang="en-US" dirty="0" err="1"/>
              <a:t>Puede</a:t>
            </a:r>
            <a:r>
              <a:rPr lang="en-US" dirty="0"/>
              <a:t> ser para </a:t>
            </a:r>
            <a:r>
              <a:rPr lang="en-US" dirty="0" err="1"/>
              <a:t>identificar</a:t>
            </a:r>
            <a:r>
              <a:rPr lang="en-US" dirty="0"/>
              <a:t> </a:t>
            </a:r>
            <a:r>
              <a:rPr lang="en-US" dirty="0" err="1"/>
              <a:t>nuestras</a:t>
            </a:r>
            <a:r>
              <a:rPr lang="en-US" dirty="0"/>
              <a:t> </a:t>
            </a:r>
            <a:r>
              <a:rPr lang="en-US" dirty="0" err="1"/>
              <a:t>células</a:t>
            </a:r>
            <a:r>
              <a:rPr lang="en-US" dirty="0"/>
              <a:t> </a:t>
            </a:r>
            <a:r>
              <a:rPr lang="en-US" dirty="0" err="1"/>
              <a:t>sanas</a:t>
            </a:r>
            <a:r>
              <a:rPr lang="en-US" dirty="0"/>
              <a:t> o </a:t>
            </a:r>
            <a:r>
              <a:rPr lang="en-US" dirty="0" err="1"/>
              <a:t>enfermas</a:t>
            </a:r>
            <a:r>
              <a:rPr lang="en-US" dirty="0"/>
              <a:t>, la </a:t>
            </a:r>
            <a:r>
              <a:rPr lang="en-US" dirty="0" err="1"/>
              <a:t>raza</a:t>
            </a:r>
            <a:r>
              <a:rPr lang="en-US" dirty="0"/>
              <a:t> de un </a:t>
            </a:r>
            <a:r>
              <a:rPr lang="en-US" dirty="0" err="1"/>
              <a:t>perro</a:t>
            </a:r>
            <a:r>
              <a:rPr lang="en-US" dirty="0"/>
              <a:t> o </a:t>
            </a:r>
            <a:r>
              <a:rPr lang="en-US" dirty="0" err="1"/>
              <a:t>el</a:t>
            </a:r>
            <a:r>
              <a:rPr lang="en-US" dirty="0"/>
              <a:t> </a:t>
            </a:r>
            <a:r>
              <a:rPr lang="en-US" dirty="0" err="1"/>
              <a:t>tipo</a:t>
            </a:r>
            <a:r>
              <a:rPr lang="en-US" dirty="0"/>
              <a:t> de </a:t>
            </a:r>
            <a:r>
              <a:rPr lang="en-US" dirty="0" err="1"/>
              <a:t>alimento</a:t>
            </a:r>
            <a:r>
              <a:rPr lang="en-US" dirty="0"/>
              <a:t>. </a:t>
            </a:r>
          </a:p>
          <a:p>
            <a:pPr marL="342900" indent="-342900">
              <a:buFont typeface="+mj-lt"/>
              <a:buAutoNum type="arabicPeriod"/>
            </a:pPr>
            <a:r>
              <a:rPr lang="en-US" dirty="0" err="1"/>
              <a:t>Regresión</a:t>
            </a:r>
            <a:r>
              <a:rPr lang="en-US" dirty="0"/>
              <a:t>: </a:t>
            </a:r>
            <a:r>
              <a:rPr lang="en-US" dirty="0" err="1"/>
              <a:t>Predecir</a:t>
            </a:r>
            <a:r>
              <a:rPr lang="en-US" dirty="0"/>
              <a:t> un valor real para </a:t>
            </a:r>
            <a:r>
              <a:rPr lang="en-US" dirty="0" err="1"/>
              <a:t>nuevos</a:t>
            </a:r>
            <a:r>
              <a:rPr lang="en-US" dirty="0"/>
              <a:t> </a:t>
            </a:r>
            <a:r>
              <a:rPr lang="en-US" dirty="0" err="1"/>
              <a:t>datos</a:t>
            </a:r>
            <a:r>
              <a:rPr lang="en-US" dirty="0"/>
              <a:t> dadas las </a:t>
            </a:r>
            <a:r>
              <a:rPr lang="en-US" dirty="0" err="1"/>
              <a:t>tendencias</a:t>
            </a:r>
            <a:r>
              <a:rPr lang="en-US" dirty="0"/>
              <a:t> </a:t>
            </a:r>
            <a:r>
              <a:rPr lang="en-US" dirty="0" err="1"/>
              <a:t>en</a:t>
            </a:r>
            <a:r>
              <a:rPr lang="en-US" dirty="0"/>
              <a:t> </a:t>
            </a:r>
            <a:r>
              <a:rPr lang="en-US" dirty="0" err="1"/>
              <a:t>el</a:t>
            </a:r>
            <a:r>
              <a:rPr lang="en-US" dirty="0"/>
              <a:t> </a:t>
            </a:r>
            <a:r>
              <a:rPr lang="en-US" dirty="0" err="1"/>
              <a:t>ejemplo</a:t>
            </a:r>
            <a:r>
              <a:rPr lang="en-US" dirty="0"/>
              <a:t> </a:t>
            </a:r>
            <a:r>
              <a:rPr lang="en-US" dirty="0" err="1"/>
              <a:t>etiquetado</a:t>
            </a:r>
            <a:r>
              <a:rPr lang="en-US" dirty="0"/>
              <a:t>, </a:t>
            </a:r>
            <a:r>
              <a:rPr lang="en-US" dirty="0" err="1"/>
              <a:t>normalmente</a:t>
            </a:r>
            <a:r>
              <a:rPr lang="en-US" dirty="0"/>
              <a:t> un </a:t>
            </a:r>
            <a:r>
              <a:rPr lang="en-US" dirty="0" err="1"/>
              <a:t>número</a:t>
            </a:r>
            <a:r>
              <a:rPr lang="en-US" dirty="0"/>
              <a:t>. Podemos </a:t>
            </a:r>
            <a:r>
              <a:rPr lang="en-US" dirty="0" err="1"/>
              <a:t>utilizar</a:t>
            </a:r>
            <a:r>
              <a:rPr lang="en-US" dirty="0"/>
              <a:t> la </a:t>
            </a:r>
            <a:r>
              <a:rPr lang="en-US" dirty="0" err="1"/>
              <a:t>regresión</a:t>
            </a:r>
            <a:r>
              <a:rPr lang="en-US" dirty="0"/>
              <a:t> para </a:t>
            </a:r>
            <a:r>
              <a:rPr lang="en-US" dirty="0" err="1"/>
              <a:t>predecir</a:t>
            </a:r>
            <a:r>
              <a:rPr lang="en-US" dirty="0"/>
              <a:t> </a:t>
            </a:r>
            <a:r>
              <a:rPr lang="en-US" dirty="0" err="1"/>
              <a:t>el</a:t>
            </a:r>
            <a:r>
              <a:rPr lang="en-US" dirty="0"/>
              <a:t> </a:t>
            </a:r>
            <a:r>
              <a:rPr lang="en-US" dirty="0" err="1"/>
              <a:t>aumento</a:t>
            </a:r>
            <a:r>
              <a:rPr lang="en-US" dirty="0"/>
              <a:t> del </a:t>
            </a:r>
            <a:r>
              <a:rPr lang="en-US" dirty="0" err="1"/>
              <a:t>nivel</a:t>
            </a:r>
            <a:r>
              <a:rPr lang="en-US" dirty="0"/>
              <a:t> del mar, las </a:t>
            </a:r>
            <a:r>
              <a:rPr lang="en-US" dirty="0" err="1"/>
              <a:t>posibilidades</a:t>
            </a:r>
            <a:r>
              <a:rPr lang="en-US" dirty="0"/>
              <a:t> de un </a:t>
            </a:r>
            <a:r>
              <a:rPr lang="en-US" dirty="0" err="1"/>
              <a:t>incendio</a:t>
            </a:r>
            <a:r>
              <a:rPr lang="en-US" dirty="0"/>
              <a:t> </a:t>
            </a:r>
            <a:r>
              <a:rPr lang="en-US" dirty="0" err="1"/>
              <a:t>forestal</a:t>
            </a:r>
            <a:r>
              <a:rPr lang="en-US" dirty="0"/>
              <a:t> o </a:t>
            </a:r>
            <a:r>
              <a:rPr lang="en-US" dirty="0" err="1"/>
              <a:t>cuántas</a:t>
            </a:r>
            <a:r>
              <a:rPr lang="en-US" dirty="0"/>
              <a:t> personas </a:t>
            </a:r>
            <a:r>
              <a:rPr lang="en-US" dirty="0" err="1"/>
              <a:t>nacerán</a:t>
            </a:r>
            <a:r>
              <a:rPr lang="en-US" dirty="0"/>
              <a:t> </a:t>
            </a:r>
            <a:r>
              <a:rPr lang="en-US" dirty="0" err="1"/>
              <a:t>en</a:t>
            </a:r>
            <a:r>
              <a:rPr lang="en-US" dirty="0"/>
              <a:t> un </a:t>
            </a:r>
            <a:r>
              <a:rPr lang="en-US" dirty="0" err="1"/>
              <a:t>año</a:t>
            </a:r>
            <a:r>
              <a:rPr lang="en-US" dirty="0"/>
              <a:t> </a:t>
            </a:r>
            <a:r>
              <a:rPr lang="en-US" dirty="0" err="1"/>
              <a:t>determinado</a:t>
            </a:r>
            <a:r>
              <a:rPr lang="en-US" dirty="0"/>
              <a:t>. </a:t>
            </a:r>
          </a:p>
          <a:p>
            <a:pPr marL="342900" indent="-342900">
              <a:buFont typeface="+mj-lt"/>
              <a:buAutoNum type="arabicPeriod"/>
            </a:pPr>
            <a:r>
              <a:rPr lang="en-US" sz="1200" i="0" kern="0" dirty="0" err="1">
                <a:solidFill>
                  <a:srgbClr val="7030A0"/>
                </a:solidFill>
              </a:rPr>
              <a:t>Anomalía</a:t>
            </a:r>
            <a:r>
              <a:rPr lang="en-US" sz="1200" i="0" kern="0" dirty="0">
                <a:solidFill>
                  <a:srgbClr val="7030A0"/>
                </a:solidFill>
              </a:rPr>
              <a:t>: </a:t>
            </a:r>
            <a:r>
              <a:rPr lang="en-US" sz="1200" i="0" kern="0" dirty="0" err="1">
                <a:solidFill>
                  <a:srgbClr val="7030A0"/>
                </a:solidFill>
              </a:rPr>
              <a:t>Identificar</a:t>
            </a:r>
            <a:r>
              <a:rPr lang="en-US" sz="1200" i="0" kern="0" dirty="0">
                <a:solidFill>
                  <a:srgbClr val="7030A0"/>
                </a:solidFill>
              </a:rPr>
              <a:t> </a:t>
            </a:r>
            <a:r>
              <a:rPr lang="en-US" sz="1200" i="0" kern="0" dirty="0" err="1">
                <a:solidFill>
                  <a:srgbClr val="7030A0"/>
                </a:solidFill>
              </a:rPr>
              <a:t>cuando</a:t>
            </a:r>
            <a:r>
              <a:rPr lang="en-US" sz="1200" i="0" kern="0" dirty="0">
                <a:solidFill>
                  <a:srgbClr val="7030A0"/>
                </a:solidFill>
              </a:rPr>
              <a:t> </a:t>
            </a:r>
            <a:r>
              <a:rPr lang="en-US" sz="1200" i="0" kern="0" dirty="0" err="1">
                <a:solidFill>
                  <a:srgbClr val="7030A0"/>
                </a:solidFill>
              </a:rPr>
              <a:t>sucede</a:t>
            </a:r>
            <a:r>
              <a:rPr lang="en-US" sz="1200" i="0" kern="0" dirty="0">
                <a:solidFill>
                  <a:srgbClr val="7030A0"/>
                </a:solidFill>
              </a:rPr>
              <a:t> algo </a:t>
            </a:r>
            <a:r>
              <a:rPr lang="en-US" sz="1200" i="0" kern="0" dirty="0" err="1">
                <a:solidFill>
                  <a:srgbClr val="7030A0"/>
                </a:solidFill>
              </a:rPr>
              <a:t>inesperado</a:t>
            </a:r>
            <a:r>
              <a:rPr lang="en-US" sz="1200" i="0" kern="0" dirty="0">
                <a:solidFill>
                  <a:srgbClr val="7030A0"/>
                </a:solidFill>
              </a:rPr>
              <a:t>. </a:t>
            </a:r>
            <a:r>
              <a:rPr lang="en-US" dirty="0"/>
              <a:t>– </a:t>
            </a:r>
            <a:r>
              <a:rPr lang="en-US" sz="1200" kern="0" dirty="0"/>
              <a:t>¿</a:t>
            </a:r>
            <a:r>
              <a:rPr lang="en-US" dirty="0" err="1"/>
              <a:t>Esto</a:t>
            </a:r>
            <a:r>
              <a:rPr lang="en-US" dirty="0"/>
              <a:t> es </a:t>
            </a:r>
            <a:r>
              <a:rPr lang="en-US" dirty="0" err="1"/>
              <a:t>raro</a:t>
            </a:r>
            <a:r>
              <a:rPr lang="en-US" dirty="0"/>
              <a:t>? </a:t>
            </a:r>
            <a:r>
              <a:rPr lang="en-US" dirty="0" err="1"/>
              <a:t>Esto</a:t>
            </a:r>
            <a:r>
              <a:rPr lang="en-US" dirty="0"/>
              <a:t> </a:t>
            </a:r>
            <a:r>
              <a:rPr lang="en-US" dirty="0" err="1"/>
              <a:t>puede</a:t>
            </a:r>
            <a:r>
              <a:rPr lang="en-US" dirty="0"/>
              <a:t> </a:t>
            </a:r>
            <a:r>
              <a:rPr lang="en-US" dirty="0" err="1"/>
              <a:t>ayudar</a:t>
            </a:r>
            <a:r>
              <a:rPr lang="en-US" dirty="0"/>
              <a:t> a </a:t>
            </a:r>
            <a:r>
              <a:rPr lang="en-US" dirty="0" err="1"/>
              <a:t>detectar</a:t>
            </a:r>
            <a:r>
              <a:rPr lang="en-US" dirty="0"/>
              <a:t> </a:t>
            </a:r>
            <a:r>
              <a:rPr lang="en-US" dirty="0" err="1"/>
              <a:t>posibles</a:t>
            </a:r>
            <a:r>
              <a:rPr lang="en-US" dirty="0"/>
              <a:t> </a:t>
            </a:r>
            <a:r>
              <a:rPr lang="en-US" dirty="0" err="1"/>
              <a:t>riesgos</a:t>
            </a:r>
            <a:r>
              <a:rPr lang="en-US" dirty="0"/>
              <a:t> de </a:t>
            </a:r>
            <a:r>
              <a:rPr lang="en-US" dirty="0" err="1"/>
              <a:t>seguridad</a:t>
            </a:r>
            <a:r>
              <a:rPr lang="en-US" dirty="0"/>
              <a:t> o malware, o </a:t>
            </a:r>
            <a:r>
              <a:rPr lang="en-US" dirty="0" err="1"/>
              <a:t>células</a:t>
            </a:r>
            <a:r>
              <a:rPr lang="en-US" dirty="0"/>
              <a:t> </a:t>
            </a:r>
            <a:r>
              <a:rPr lang="en-US" dirty="0" err="1"/>
              <a:t>potencialmente</a:t>
            </a:r>
            <a:r>
              <a:rPr lang="en-US" dirty="0"/>
              <a:t> </a:t>
            </a:r>
            <a:r>
              <a:rPr lang="en-US" dirty="0" err="1"/>
              <a:t>cancerosas</a:t>
            </a:r>
            <a:r>
              <a:rPr lang="en-US" dirty="0"/>
              <a:t>. </a:t>
            </a:r>
            <a:endParaRPr lang="en-US" i="0" dirty="0"/>
          </a:p>
          <a:p>
            <a:pPr marL="342900" indent="-342900">
              <a:buFont typeface="+mj-lt"/>
              <a:buAutoNum type="arabicPeriod"/>
            </a:pPr>
            <a:r>
              <a:rPr lang="en-US" dirty="0" err="1"/>
              <a:t>Aprendizaje</a:t>
            </a:r>
            <a:r>
              <a:rPr lang="en-US" dirty="0"/>
              <a:t> </a:t>
            </a:r>
            <a:r>
              <a:rPr lang="en-US" dirty="0" err="1"/>
              <a:t>por</a:t>
            </a:r>
            <a:r>
              <a:rPr lang="en-US" dirty="0"/>
              <a:t> </a:t>
            </a:r>
            <a:r>
              <a:rPr lang="en-US" dirty="0" err="1"/>
              <a:t>refuerzo</a:t>
            </a:r>
            <a:r>
              <a:rPr lang="en-US" dirty="0"/>
              <a:t>: </a:t>
            </a:r>
            <a:r>
              <a:rPr lang="en-US" dirty="0" err="1"/>
              <a:t>Realizar</a:t>
            </a:r>
            <a:r>
              <a:rPr lang="en-US" dirty="0"/>
              <a:t> </a:t>
            </a:r>
            <a:r>
              <a:rPr lang="en-US" dirty="0" err="1"/>
              <a:t>una</a:t>
            </a:r>
            <a:r>
              <a:rPr lang="en-US" dirty="0"/>
              <a:t> </a:t>
            </a:r>
            <a:r>
              <a:rPr lang="en-US" dirty="0" err="1"/>
              <a:t>acción</a:t>
            </a:r>
            <a:r>
              <a:rPr lang="en-US" dirty="0"/>
              <a:t> </a:t>
            </a:r>
            <a:r>
              <a:rPr lang="en-US" dirty="0" err="1"/>
              <a:t>apropiada</a:t>
            </a:r>
            <a:r>
              <a:rPr lang="en-US" dirty="0"/>
              <a:t> o un paso </a:t>
            </a:r>
            <a:r>
              <a:rPr lang="en-US" dirty="0" err="1"/>
              <a:t>siguiente</a:t>
            </a:r>
            <a:r>
              <a:rPr lang="en-US" dirty="0"/>
              <a:t>. </a:t>
            </a:r>
            <a:r>
              <a:rPr lang="en-US" dirty="0" err="1"/>
              <a:t>Esto</a:t>
            </a:r>
            <a:r>
              <a:rPr lang="en-US" dirty="0"/>
              <a:t> es lo que la </a:t>
            </a:r>
            <a:r>
              <a:rPr lang="en-US" dirty="0" err="1"/>
              <a:t>gente</a:t>
            </a:r>
            <a:r>
              <a:rPr lang="en-US" dirty="0"/>
              <a:t> </a:t>
            </a:r>
            <a:r>
              <a:rPr lang="en-US" dirty="0" err="1"/>
              <a:t>suele</a:t>
            </a:r>
            <a:r>
              <a:rPr lang="en-US" dirty="0"/>
              <a:t> </a:t>
            </a:r>
            <a:r>
              <a:rPr lang="en-US" dirty="0" err="1"/>
              <a:t>pensar</a:t>
            </a:r>
            <a:r>
              <a:rPr lang="en-US" dirty="0"/>
              <a:t> </a:t>
            </a:r>
            <a:r>
              <a:rPr lang="en-US" dirty="0" err="1"/>
              <a:t>cuando</a:t>
            </a:r>
            <a:r>
              <a:rPr lang="en-US" dirty="0"/>
              <a:t> se </a:t>
            </a:r>
            <a:r>
              <a:rPr lang="en-US" dirty="0" err="1"/>
              <a:t>imagina</a:t>
            </a:r>
            <a:r>
              <a:rPr lang="en-US" dirty="0"/>
              <a:t> la IA </a:t>
            </a:r>
            <a:r>
              <a:rPr lang="en-US" baseline="0" dirty="0"/>
              <a:t>– un </a:t>
            </a:r>
            <a:r>
              <a:rPr lang="en-US" baseline="0" dirty="0" err="1"/>
              <a:t>ordenador</a:t>
            </a:r>
            <a:r>
              <a:rPr lang="en-US" baseline="0" dirty="0"/>
              <a:t> que </a:t>
            </a:r>
            <a:r>
              <a:rPr lang="en-US" baseline="0" dirty="0" err="1"/>
              <a:t>gana</a:t>
            </a:r>
            <a:r>
              <a:rPr lang="en-US" baseline="0" dirty="0"/>
              <a:t> a un </a:t>
            </a:r>
            <a:r>
              <a:rPr lang="en-US" baseline="0" dirty="0" err="1"/>
              <a:t>humando</a:t>
            </a:r>
            <a:r>
              <a:rPr lang="en-US" baseline="0" dirty="0"/>
              <a:t> al </a:t>
            </a:r>
            <a:r>
              <a:rPr lang="en-US" baseline="0" dirty="0" err="1"/>
              <a:t>ajedrez</a:t>
            </a:r>
            <a:r>
              <a:rPr lang="en-US" baseline="0" dirty="0"/>
              <a:t>, que es </a:t>
            </a:r>
            <a:r>
              <a:rPr lang="en-US" baseline="0" dirty="0" err="1"/>
              <a:t>capaz</a:t>
            </a:r>
            <a:r>
              <a:rPr lang="en-US" baseline="0" dirty="0"/>
              <a:t> de </a:t>
            </a:r>
            <a:r>
              <a:rPr lang="en-US" baseline="0" dirty="0" err="1"/>
              <a:t>recorrer</a:t>
            </a:r>
            <a:r>
              <a:rPr lang="en-US" baseline="0" dirty="0"/>
              <a:t> un </a:t>
            </a:r>
            <a:r>
              <a:rPr lang="en-US" baseline="0" dirty="0" err="1"/>
              <a:t>laberinto</a:t>
            </a:r>
            <a:r>
              <a:rPr lang="en-US" baseline="0" dirty="0"/>
              <a:t> o de resolver un </a:t>
            </a:r>
            <a:r>
              <a:rPr lang="en-US" baseline="0" dirty="0" err="1"/>
              <a:t>acertijo</a:t>
            </a:r>
            <a:r>
              <a:rPr lang="en-US" baseline="0" dirty="0"/>
              <a:t>. </a:t>
            </a:r>
            <a:endParaRPr lang="en-US" dirty="0"/>
          </a:p>
          <a:p>
            <a:pPr marL="342900" indent="-342900">
              <a:buFont typeface="+mj-lt"/>
              <a:buAutoNum type="arabicPeriod"/>
            </a:pPr>
            <a:r>
              <a:rPr lang="en-US" dirty="0" err="1"/>
              <a:t>Agrupación</a:t>
            </a:r>
            <a:r>
              <a:rPr lang="en-US" dirty="0"/>
              <a:t>/</a:t>
            </a:r>
            <a:r>
              <a:rPr lang="en-US" dirty="0" err="1"/>
              <a:t>Recomendaciones</a:t>
            </a:r>
            <a:r>
              <a:rPr lang="en-US" dirty="0"/>
              <a:t>: </a:t>
            </a:r>
            <a:r>
              <a:rPr lang="en-US" dirty="0" err="1"/>
              <a:t>Llegar</a:t>
            </a:r>
            <a:r>
              <a:rPr lang="en-US" dirty="0"/>
              <a:t> a la </a:t>
            </a:r>
            <a:r>
              <a:rPr lang="en-US" dirty="0" err="1"/>
              <a:t>estructura</a:t>
            </a:r>
            <a:r>
              <a:rPr lang="en-US" dirty="0"/>
              <a:t> o </a:t>
            </a:r>
            <a:r>
              <a:rPr lang="en-US" dirty="0" err="1"/>
              <a:t>disposición</a:t>
            </a:r>
            <a:r>
              <a:rPr lang="en-US" dirty="0"/>
              <a:t> de </a:t>
            </a:r>
            <a:r>
              <a:rPr lang="en-US" dirty="0" err="1"/>
              <a:t>los</a:t>
            </a:r>
            <a:r>
              <a:rPr lang="en-US" dirty="0"/>
              <a:t> </a:t>
            </a:r>
            <a:r>
              <a:rPr lang="en-US" dirty="0" err="1"/>
              <a:t>datos</a:t>
            </a:r>
            <a:r>
              <a:rPr lang="en-US" dirty="0"/>
              <a:t>. Es </a:t>
            </a:r>
            <a:r>
              <a:rPr lang="en-US" dirty="0" err="1"/>
              <a:t>el</a:t>
            </a:r>
            <a:r>
              <a:rPr lang="en-US" dirty="0"/>
              <a:t> </a:t>
            </a:r>
            <a:r>
              <a:rPr lang="en-US" dirty="0" err="1"/>
              <a:t>famoso</a:t>
            </a:r>
            <a:r>
              <a:rPr lang="en-US" dirty="0"/>
              <a:t> </a:t>
            </a:r>
            <a:r>
              <a:rPr lang="en-US" dirty="0" err="1"/>
              <a:t>estilo</a:t>
            </a:r>
            <a:r>
              <a:rPr lang="en-US" dirty="0"/>
              <a:t> de </a:t>
            </a:r>
            <a:r>
              <a:rPr lang="en-US" dirty="0" err="1"/>
              <a:t>recomendación</a:t>
            </a:r>
            <a:r>
              <a:rPr lang="en-US" dirty="0"/>
              <a:t> </a:t>
            </a:r>
            <a:r>
              <a:rPr lang="es-MX" dirty="0"/>
              <a:t>"Los clientes que compraron este producto también compraron este otro". A diferencia de la clasificación, se utiliza cuando los grupos no se conocen de antemano.</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El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a:t>
            </a:r>
            <a:r>
              <a:rPr lang="en-US" sz="900" b="0" i="0" kern="1200" dirty="0" err="1">
                <a:solidFill>
                  <a:schemeClr val="tx1"/>
                </a:solidFill>
                <a:effectLst/>
                <a:latin typeface="Segoe UI Light" pitchFamily="34" charset="0"/>
                <a:ea typeface="+mn-ea"/>
                <a:cs typeface="+mn-cs"/>
              </a:rPr>
              <a:t>una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rama</a:t>
            </a:r>
            <a:r>
              <a:rPr lang="en-US" sz="900" b="0" i="0" kern="1200" dirty="0">
                <a:solidFill>
                  <a:schemeClr val="tx1"/>
                </a:solidFill>
                <a:effectLst/>
                <a:latin typeface="Segoe UI Light" pitchFamily="34" charset="0"/>
                <a:ea typeface="+mn-ea"/>
                <a:cs typeface="+mn-cs"/>
              </a:rPr>
              <a:t> de la </a:t>
            </a:r>
            <a:r>
              <a:rPr lang="en-US" sz="900" b="0" i="0" kern="1200" dirty="0" err="1">
                <a:solidFill>
                  <a:schemeClr val="tx1"/>
                </a:solidFill>
                <a:effectLst/>
                <a:latin typeface="Segoe UI Light" pitchFamily="34" charset="0"/>
                <a:ea typeface="+mn-ea"/>
                <a:cs typeface="+mn-cs"/>
              </a:rPr>
              <a:t>Inteligencia</a:t>
            </a:r>
            <a:r>
              <a:rPr lang="en-US" sz="900" b="0" i="0" kern="1200" dirty="0">
                <a:solidFill>
                  <a:schemeClr val="tx1"/>
                </a:solidFill>
                <a:effectLst/>
                <a:latin typeface="Segoe UI Light" pitchFamily="34" charset="0"/>
                <a:ea typeface="+mn-ea"/>
                <a:cs typeface="+mn-cs"/>
              </a:rPr>
              <a:t> Artificial.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Técnicamente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un </a:t>
            </a:r>
            <a:r>
              <a:rPr lang="en-US" sz="900" b="0" i="0" kern="1200" dirty="0" err="1">
                <a:solidFill>
                  <a:schemeClr val="tx1"/>
                </a:solidFill>
                <a:effectLst/>
                <a:latin typeface="Segoe UI Light" pitchFamily="34" charset="0"/>
                <a:ea typeface="+mn-ea"/>
                <a:cs typeface="+mn-cs"/>
              </a:rPr>
              <a:t>método</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análisis</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datos</a:t>
            </a:r>
            <a:r>
              <a:rPr lang="en-US" sz="900" b="0" i="0" kern="1200" dirty="0">
                <a:solidFill>
                  <a:schemeClr val="tx1"/>
                </a:solidFill>
                <a:effectLst/>
                <a:latin typeface="Segoe UI Light" pitchFamily="34" charset="0"/>
                <a:ea typeface="+mn-ea"/>
                <a:cs typeface="+mn-cs"/>
              </a:rPr>
              <a:t> que </a:t>
            </a:r>
            <a:r>
              <a:rPr lang="en-US" sz="900" b="0" i="0" kern="1200" dirty="0" err="1">
                <a:solidFill>
                  <a:schemeClr val="tx1"/>
                </a:solidFill>
                <a:effectLst/>
                <a:latin typeface="Segoe UI Light" pitchFamily="34" charset="0"/>
                <a:ea typeface="+mn-ea"/>
                <a:cs typeface="+mn-cs"/>
              </a:rPr>
              <a:t>automatiza</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construcción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modelos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analíticos</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dirty="0">
                <a:latin typeface="Segoe UI Light"/>
                <a:cs typeface="Segoe UI Light"/>
              </a:rPr>
              <a:t>Pero </a:t>
            </a:r>
            <a:r>
              <a:rPr lang="en-US" sz="900" dirty="0" err="1">
                <a:latin typeface="Segoe UI Light"/>
                <a:cs typeface="Segoe UI Light"/>
              </a:rPr>
              <a:t>podemos</a:t>
            </a:r>
            <a:r>
              <a:rPr lang="en-US" sz="900" dirty="0">
                <a:latin typeface="Segoe UI Light"/>
                <a:cs typeface="Segoe UI Light"/>
              </a:rPr>
              <a:t> </a:t>
            </a:r>
            <a:r>
              <a:rPr lang="en-US" sz="900" dirty="0" err="1">
                <a:latin typeface="Segoe UI Light"/>
                <a:cs typeface="Segoe UI Light"/>
              </a:rPr>
              <a:t>pensar</a:t>
            </a:r>
            <a:r>
              <a:rPr lang="en-US" sz="900" dirty="0">
                <a:latin typeface="Segoe UI Light"/>
                <a:cs typeface="Segoe UI Light"/>
              </a:rPr>
              <a:t> que es </a:t>
            </a:r>
            <a:r>
              <a:rPr lang="en-US" sz="900" dirty="0" err="1">
                <a:latin typeface="Segoe UI Light"/>
                <a:cs typeface="Segoe UI Light"/>
              </a:rPr>
              <a:t>una</a:t>
            </a:r>
            <a:r>
              <a:rPr lang="en-US" sz="900" dirty="0">
                <a:latin typeface="Segoe UI Light"/>
                <a:cs typeface="Segoe UI Light"/>
              </a:rPr>
              <a:t> </a:t>
            </a:r>
            <a:r>
              <a:rPr lang="en-US" sz="900" dirty="0" err="1">
                <a:latin typeface="Segoe UI Light"/>
                <a:cs typeface="Segoe UI Light"/>
              </a:rPr>
              <a:t>técnica</a:t>
            </a:r>
            <a:r>
              <a:rPr lang="en-US" sz="900" dirty="0">
                <a:latin typeface="Segoe UI Light"/>
                <a:cs typeface="Segoe UI Light"/>
              </a:rPr>
              <a:t> para </a:t>
            </a:r>
            <a:r>
              <a:rPr lang="en-US" sz="900" dirty="0" err="1">
                <a:latin typeface="Segoe UI Light"/>
                <a:cs typeface="Segoe UI Light"/>
              </a:rPr>
              <a:t>entrenar</a:t>
            </a:r>
            <a:r>
              <a:rPr lang="en-US" sz="900" dirty="0">
                <a:latin typeface="Segoe UI Light"/>
                <a:cs typeface="Segoe UI Light"/>
              </a:rPr>
              <a:t> </a:t>
            </a:r>
            <a:r>
              <a:rPr lang="en-US" sz="900" dirty="0" err="1">
                <a:latin typeface="Segoe UI Light"/>
                <a:cs typeface="Segoe UI Light"/>
              </a:rPr>
              <a:t>sistemas</a:t>
            </a:r>
            <a:r>
              <a:rPr lang="en-US" sz="900" dirty="0">
                <a:latin typeface="Segoe UI Light"/>
                <a:cs typeface="Segoe UI Light"/>
              </a:rPr>
              <a:t> </a:t>
            </a:r>
            <a:r>
              <a:rPr lang="en-US" sz="900" dirty="0" err="1">
                <a:latin typeface="Segoe UI Light"/>
                <a:cs typeface="Segoe UI Light"/>
              </a:rPr>
              <a:t>artificialmente</a:t>
            </a:r>
            <a:r>
              <a:rPr lang="en-US" sz="900" dirty="0">
                <a:latin typeface="Segoe UI Light"/>
                <a:cs typeface="Segoe UI Light"/>
              </a:rPr>
              <a:t> </a:t>
            </a:r>
            <a:r>
              <a:rPr lang="en-US" sz="900" dirty="0" err="1">
                <a:latin typeface="Segoe UI Light"/>
                <a:cs typeface="Segoe UI Light"/>
              </a:rPr>
              <a:t>inteligentes</a:t>
            </a:r>
            <a:r>
              <a:rPr lang="en-US" sz="900" dirty="0">
                <a:latin typeface="Segoe UI Light"/>
                <a:cs typeface="Segoe UI Light"/>
              </a:rPr>
              <a:t> sin </a:t>
            </a:r>
            <a:r>
              <a:rPr lang="en-US" sz="900" dirty="0" err="1">
                <a:latin typeface="Segoe UI Light"/>
                <a:cs typeface="Segoe UI Light"/>
              </a:rPr>
              <a:t>necesidad</a:t>
            </a:r>
            <a:r>
              <a:rPr lang="en-US" sz="900" dirty="0">
                <a:latin typeface="Segoe UI Light"/>
                <a:cs typeface="Segoe UI Light"/>
              </a:rPr>
              <a:t> de </a:t>
            </a:r>
            <a:r>
              <a:rPr lang="en-US" sz="900" dirty="0" err="1">
                <a:latin typeface="Segoe UI Light"/>
                <a:cs typeface="Segoe UI Light"/>
              </a:rPr>
              <a:t>programarlos</a:t>
            </a:r>
            <a:r>
              <a:rPr lang="en-US" sz="900" dirty="0">
                <a:latin typeface="Segoe UI Light"/>
                <a:cs typeface="Segoe UI Light"/>
              </a:rPr>
              <a:t> </a:t>
            </a:r>
            <a:r>
              <a:rPr lang="en-US" sz="900" dirty="0" err="1">
                <a:latin typeface="Segoe UI Light"/>
                <a:cs typeface="Segoe UI Light"/>
              </a:rPr>
              <a:t>específicamente</a:t>
            </a:r>
            <a:r>
              <a:rPr lang="en-US" sz="900" dirty="0">
                <a:latin typeface="Segoe UI Light"/>
                <a:cs typeface="Segoe UI Light"/>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8/4/2022 3:56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Así</a:t>
            </a:r>
            <a:r>
              <a:rPr lang="en-US" sz="900" b="0" i="0" kern="1200" dirty="0">
                <a:solidFill>
                  <a:schemeClr val="tx1"/>
                </a:solidFill>
                <a:effectLst/>
                <a:latin typeface="Segoe UI Light" pitchFamily="34" charset="0"/>
                <a:ea typeface="+mn-ea"/>
                <a:cs typeface="+mn-cs"/>
              </a:rPr>
              <a:t> que, ¿</a:t>
            </a:r>
            <a:r>
              <a:rPr lang="en-US" sz="900" b="0" i="0" kern="1200" dirty="0" err="1">
                <a:solidFill>
                  <a:schemeClr val="tx1"/>
                </a:solidFill>
                <a:effectLst/>
                <a:latin typeface="Segoe UI Light" pitchFamily="34" charset="0"/>
                <a:ea typeface="+mn-ea"/>
                <a:cs typeface="+mn-cs"/>
              </a:rPr>
              <a:t>Cual</a:t>
            </a:r>
            <a:r>
              <a:rPr lang="en-US" sz="900" b="0" i="0" kern="1200" dirty="0">
                <a:solidFill>
                  <a:schemeClr val="tx1"/>
                </a:solidFill>
                <a:effectLst/>
                <a:latin typeface="Segoe UI Light" pitchFamily="34" charset="0"/>
                <a:ea typeface="+mn-ea"/>
                <a:cs typeface="+mn-cs"/>
              </a:rPr>
              <a:t> es la </a:t>
            </a:r>
            <a:r>
              <a:rPr lang="en-US" sz="900" b="0" i="0" kern="1200" dirty="0" err="1">
                <a:solidFill>
                  <a:schemeClr val="tx1"/>
                </a:solidFill>
                <a:effectLst/>
                <a:latin typeface="Segoe UI Light" pitchFamily="34" charset="0"/>
                <a:ea typeface="+mn-ea"/>
                <a:cs typeface="+mn-cs"/>
              </a:rPr>
              <a:t>diferencia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práctica</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Estos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términos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suelen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utilizarse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indistintamente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pero</a:t>
            </a:r>
            <a:r>
              <a:rPr lang="en-US" sz="900" b="0" i="0" kern="1200" dirty="0">
                <a:solidFill>
                  <a:schemeClr val="tx1"/>
                </a:solidFill>
                <a:effectLst/>
                <a:latin typeface="Segoe UI Light" pitchFamily="34" charset="0"/>
                <a:ea typeface="+mn-ea"/>
                <a:cs typeface="+mn-cs"/>
              </a:rPr>
              <a:t> es </a:t>
            </a:r>
            <a:r>
              <a:rPr lang="en-US" sz="900" b="0" i="0" kern="1200" dirty="0" err="1">
                <a:solidFill>
                  <a:schemeClr val="tx1"/>
                </a:solidFill>
                <a:effectLst/>
                <a:latin typeface="Segoe UI Light" pitchFamily="34" charset="0"/>
                <a:ea typeface="+mn-ea"/>
                <a:cs typeface="+mn-cs"/>
              </a:rPr>
              <a:t>importante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tener</a:t>
            </a:r>
            <a:r>
              <a:rPr lang="en-US" sz="900" b="0" i="0" kern="1200" dirty="0">
                <a:solidFill>
                  <a:schemeClr val="tx1"/>
                </a:solidFill>
                <a:effectLst/>
                <a:latin typeface="Segoe UI Light" pitchFamily="34" charset="0"/>
                <a:ea typeface="+mn-ea"/>
                <a:cs typeface="+mn-cs"/>
              </a:rPr>
              <a:t> claro </a:t>
            </a:r>
            <a:r>
              <a:rPr lang="en-US" sz="900" b="0" i="0" kern="1200" dirty="0" err="1">
                <a:solidFill>
                  <a:schemeClr val="tx1"/>
                </a:solidFill>
                <a:effectLst/>
                <a:latin typeface="Segoe UI Light" pitchFamily="34" charset="0"/>
                <a:ea typeface="+mn-ea"/>
                <a:cs typeface="+mn-cs"/>
              </a:rPr>
              <a:t>su</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significado</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La IA es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campo general de la </a:t>
            </a:r>
            <a:r>
              <a:rPr lang="en-US" sz="900" b="0" i="0" kern="1200" dirty="0" err="1">
                <a:solidFill>
                  <a:schemeClr val="tx1"/>
                </a:solidFill>
                <a:effectLst/>
                <a:latin typeface="Segoe UI Light" pitchFamily="34" charset="0"/>
                <a:ea typeface="+mn-ea"/>
                <a:cs typeface="+mn-cs"/>
              </a:rPr>
              <a:t>creación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sistemas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inteligentes</a:t>
            </a:r>
            <a:r>
              <a:rPr lang="en-US" sz="900" b="0" i="0" kern="1200" dirty="0">
                <a:solidFill>
                  <a:schemeClr val="tx1"/>
                </a:solidFill>
                <a:effectLst/>
                <a:latin typeface="Segoe UI Light" pitchFamily="34" charset="0"/>
                <a:ea typeface="+mn-ea"/>
                <a:cs typeface="+mn-cs"/>
              </a:rPr>
              <a:t>. El ML es un </a:t>
            </a:r>
            <a:r>
              <a:rPr lang="en-US" sz="900" b="0" i="0" kern="1200" dirty="0" err="1">
                <a:solidFill>
                  <a:schemeClr val="tx1"/>
                </a:solidFill>
                <a:effectLst/>
                <a:latin typeface="Segoe UI Light" pitchFamily="34" charset="0"/>
                <a:ea typeface="+mn-ea"/>
                <a:cs typeface="+mn-cs"/>
              </a:rPr>
              <a:t>subcampo</a:t>
            </a:r>
            <a:r>
              <a:rPr lang="en-US" sz="900" b="0" i="0" kern="1200" dirty="0">
                <a:solidFill>
                  <a:schemeClr val="tx1"/>
                </a:solidFill>
                <a:effectLst/>
                <a:latin typeface="Segoe UI Light" pitchFamily="34" charset="0"/>
                <a:ea typeface="+mn-ea"/>
                <a:cs typeface="+mn-cs"/>
              </a:rPr>
              <a:t> de la IA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que se </a:t>
            </a:r>
            <a:r>
              <a:rPr lang="en-US" sz="900" b="0" i="0" kern="1200" dirty="0" err="1">
                <a:solidFill>
                  <a:schemeClr val="tx1"/>
                </a:solidFill>
                <a:effectLst/>
                <a:latin typeface="Segoe UI Light" pitchFamily="34" charset="0"/>
                <a:ea typeface="+mn-ea"/>
                <a:cs typeface="+mn-cs"/>
              </a:rPr>
              <a:t>pueden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utilizar</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datos</a:t>
            </a:r>
            <a:r>
              <a:rPr lang="en-US" sz="900" b="0" i="0" kern="1200" dirty="0">
                <a:solidFill>
                  <a:schemeClr val="tx1"/>
                </a:solidFill>
                <a:effectLst/>
                <a:latin typeface="Segoe UI Light" pitchFamily="34" charset="0"/>
                <a:ea typeface="+mn-ea"/>
                <a:cs typeface="+mn-cs"/>
              </a:rPr>
              <a:t> para </a:t>
            </a:r>
            <a:r>
              <a:rPr lang="en-US" sz="900" b="0" i="0" kern="1200" dirty="0" err="1">
                <a:solidFill>
                  <a:schemeClr val="tx1"/>
                </a:solidFill>
                <a:effectLst/>
                <a:latin typeface="Segoe UI Light" pitchFamily="34" charset="0"/>
                <a:ea typeface="+mn-ea"/>
                <a:cs typeface="+mn-cs"/>
              </a:rPr>
              <a:t>entrenar</a:t>
            </a:r>
            <a:r>
              <a:rPr lang="en-US" sz="900" b="0" i="0" kern="1200" dirty="0">
                <a:solidFill>
                  <a:schemeClr val="tx1"/>
                </a:solidFill>
                <a:effectLst/>
                <a:latin typeface="Segoe UI Light" pitchFamily="34" charset="0"/>
                <a:ea typeface="+mn-ea"/>
                <a:cs typeface="+mn-cs"/>
              </a:rPr>
              <a:t> un </a:t>
            </a:r>
            <a:r>
              <a:rPr lang="en-US" sz="900" b="0" i="0" kern="1200" dirty="0" err="1">
                <a:solidFill>
                  <a:schemeClr val="tx1"/>
                </a:solidFill>
                <a:effectLst/>
                <a:latin typeface="Segoe UI Light" pitchFamily="34" charset="0"/>
                <a:ea typeface="+mn-ea"/>
                <a:cs typeface="+mn-cs"/>
              </a:rPr>
              <a:t>modelo</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nuestro</a:t>
            </a:r>
            <a:r>
              <a:rPr lang="en-US" sz="900" b="0" i="0" kern="1200" dirty="0">
                <a:solidFill>
                  <a:schemeClr val="tx1"/>
                </a:solidFill>
                <a:effectLst/>
                <a:latin typeface="Segoe UI Light" pitchFamily="34" charset="0"/>
                <a:ea typeface="+mn-ea"/>
                <a:cs typeface="+mn-cs"/>
              </a:rPr>
              <a:t> taller, </a:t>
            </a:r>
            <a:r>
              <a:rPr lang="en-US" sz="900" b="0" i="0" kern="1200" dirty="0" err="1">
                <a:solidFill>
                  <a:schemeClr val="tx1"/>
                </a:solidFill>
                <a:effectLst/>
                <a:latin typeface="Segoe UI Light" pitchFamily="34" charset="0"/>
                <a:ea typeface="+mn-ea"/>
                <a:cs typeface="+mn-cs"/>
              </a:rPr>
              <a:t>nos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centraremos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la IA y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un aspect </a:t>
            </a:r>
            <a:r>
              <a:rPr lang="en-US" sz="900" b="0" i="0" kern="1200" dirty="0" err="1">
                <a:solidFill>
                  <a:schemeClr val="tx1"/>
                </a:solidFill>
                <a:effectLst/>
                <a:latin typeface="Segoe UI Light" pitchFamily="34" charset="0"/>
                <a:ea typeface="+mn-ea"/>
                <a:cs typeface="+mn-cs"/>
              </a:rPr>
              <a:t>concreto</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clasificación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imágenes</a:t>
            </a: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8/4/2022 3:56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Hoy </a:t>
            </a:r>
            <a:r>
              <a:rPr lang="en-US" dirty="0" err="1"/>
              <a:t>exploraremos</a:t>
            </a:r>
            <a:r>
              <a:rPr lang="en-US" dirty="0"/>
              <a:t> la </a:t>
            </a:r>
            <a:r>
              <a:rPr lang="en-US" dirty="0" err="1"/>
              <a:t>clasificación</a:t>
            </a:r>
            <a:r>
              <a:rPr lang="en-US" dirty="0"/>
              <a:t>. La </a:t>
            </a:r>
            <a:r>
              <a:rPr lang="en-US" dirty="0" err="1"/>
              <a:t>clasificación</a:t>
            </a:r>
            <a:r>
              <a:rPr lang="en-US" dirty="0"/>
              <a:t> es </a:t>
            </a:r>
            <a:r>
              <a:rPr lang="en-US" dirty="0" err="1"/>
              <a:t>el</a:t>
            </a:r>
            <a:r>
              <a:rPr lang="en-US" dirty="0"/>
              <a:t> </a:t>
            </a:r>
            <a:r>
              <a:rPr lang="en-US" dirty="0" err="1"/>
              <a:t>proceso</a:t>
            </a:r>
            <a:r>
              <a:rPr lang="en-US" dirty="0"/>
              <a:t> de </a:t>
            </a:r>
            <a:r>
              <a:rPr lang="en-US" dirty="0" err="1"/>
              <a:t>identificar</a:t>
            </a:r>
            <a:r>
              <a:rPr lang="en-US" dirty="0"/>
              <a:t> de </a:t>
            </a:r>
            <a:r>
              <a:rPr lang="en-US" dirty="0" err="1"/>
              <a:t>qué</a:t>
            </a:r>
            <a:r>
              <a:rPr lang="en-US" dirty="0"/>
              <a:t> </a:t>
            </a:r>
            <a:r>
              <a:rPr lang="en-US" dirty="0" err="1"/>
              <a:t>tipo</a:t>
            </a:r>
            <a:r>
              <a:rPr lang="en-US" dirty="0"/>
              <a:t> es un </a:t>
            </a:r>
            <a:r>
              <a:rPr lang="en-US" dirty="0" err="1"/>
              <a:t>elemento</a:t>
            </a:r>
            <a:r>
              <a:rPr lang="en-US" dirty="0"/>
              <a:t>. Un </a:t>
            </a:r>
            <a:r>
              <a:rPr lang="en-US" dirty="0" err="1"/>
              <a:t>tipo</a:t>
            </a:r>
            <a:r>
              <a:rPr lang="en-US" dirty="0"/>
              <a:t> de </a:t>
            </a:r>
            <a:r>
              <a:rPr lang="en-US" dirty="0" err="1"/>
              <a:t>clasificación</a:t>
            </a:r>
            <a:r>
              <a:rPr lang="en-US" dirty="0"/>
              <a:t> </a:t>
            </a:r>
            <a:r>
              <a:rPr lang="en-US" dirty="0" err="1"/>
              <a:t>muy</a:t>
            </a:r>
            <a:r>
              <a:rPr lang="en-US" dirty="0"/>
              <a:t> </a:t>
            </a:r>
            <a:r>
              <a:rPr lang="en-US" dirty="0" err="1"/>
              <a:t>común</a:t>
            </a:r>
            <a:r>
              <a:rPr lang="en-US" dirty="0"/>
              <a:t> es la </a:t>
            </a:r>
            <a:r>
              <a:rPr lang="en-US" dirty="0" err="1"/>
              <a:t>clasificación</a:t>
            </a:r>
            <a:r>
              <a:rPr lang="en-US" dirty="0"/>
              <a:t> de </a:t>
            </a:r>
            <a:r>
              <a:rPr lang="en-US" dirty="0" err="1"/>
              <a:t>imágenes</a:t>
            </a:r>
            <a:r>
              <a:rPr lang="en-US" dirty="0"/>
              <a:t> para </a:t>
            </a:r>
            <a:r>
              <a:rPr lang="en-US" dirty="0" err="1"/>
              <a:t>identificar</a:t>
            </a:r>
            <a:r>
              <a:rPr lang="en-US" dirty="0"/>
              <a:t> un </a:t>
            </a:r>
            <a:r>
              <a:rPr lang="en-US" dirty="0" err="1"/>
              <a:t>tipo</a:t>
            </a:r>
            <a:r>
              <a:rPr lang="en-US" dirty="0"/>
              <a:t> de animal (</a:t>
            </a:r>
            <a:r>
              <a:rPr lang="en-US" dirty="0" err="1"/>
              <a:t>pájaro</a:t>
            </a:r>
            <a:r>
              <a:rPr lang="en-US" dirty="0"/>
              <a:t>, </a:t>
            </a:r>
            <a:r>
              <a:rPr lang="en-US" dirty="0" err="1"/>
              <a:t>perro</a:t>
            </a:r>
            <a:r>
              <a:rPr lang="en-US" dirty="0"/>
              <a:t> o </a:t>
            </a:r>
            <a:r>
              <a:rPr lang="en-US" dirty="0" err="1"/>
              <a:t>gato</a:t>
            </a:r>
            <a:r>
              <a:rPr lang="en-US" dirty="0"/>
              <a:t>), </a:t>
            </a:r>
            <a:r>
              <a:rPr lang="en-US" dirty="0" err="1"/>
              <a:t>una</a:t>
            </a:r>
            <a:r>
              <a:rPr lang="en-US" dirty="0"/>
              <a:t> </a:t>
            </a:r>
            <a:r>
              <a:rPr lang="en-US" dirty="0" err="1"/>
              <a:t>raza</a:t>
            </a:r>
            <a:r>
              <a:rPr lang="en-US" dirty="0"/>
              <a:t> (</a:t>
            </a:r>
            <a:r>
              <a:rPr lang="en-US" dirty="0" err="1"/>
              <a:t>caniche</a:t>
            </a:r>
            <a:r>
              <a:rPr lang="en-US" dirty="0"/>
              <a:t> o </a:t>
            </a:r>
            <a:r>
              <a:rPr lang="en-US" dirty="0" err="1"/>
              <a:t>pitbull</a:t>
            </a:r>
            <a:r>
              <a:rPr lang="en-US" dirty="0"/>
              <a:t>), un </a:t>
            </a:r>
            <a:r>
              <a:rPr lang="en-US" dirty="0" err="1"/>
              <a:t>tipo</a:t>
            </a:r>
            <a:r>
              <a:rPr lang="en-US" dirty="0"/>
              <a:t> de </a:t>
            </a:r>
            <a:r>
              <a:rPr lang="en-US" dirty="0" err="1"/>
              <a:t>avión</a:t>
            </a:r>
            <a:r>
              <a:rPr lang="en-US" dirty="0"/>
              <a:t>, etc. </a:t>
            </a:r>
          </a:p>
          <a:p>
            <a:endParaRPr lang="en-US" dirty="0"/>
          </a:p>
          <a:p>
            <a:r>
              <a:rPr lang="en-US" dirty="0" err="1"/>
              <a:t>Aunque</a:t>
            </a:r>
            <a:r>
              <a:rPr lang="en-US" dirty="0"/>
              <a:t> es </a:t>
            </a:r>
            <a:r>
              <a:rPr lang="en-US" dirty="0" err="1"/>
              <a:t>posible</a:t>
            </a:r>
            <a:r>
              <a:rPr lang="en-US" dirty="0"/>
              <a:t> construer </a:t>
            </a:r>
            <a:r>
              <a:rPr lang="en-US" dirty="0" err="1"/>
              <a:t>tu</a:t>
            </a:r>
            <a:r>
              <a:rPr lang="en-US" dirty="0"/>
              <a:t> </a:t>
            </a:r>
            <a:r>
              <a:rPr lang="en-US" dirty="0" err="1"/>
              <a:t>propio</a:t>
            </a:r>
            <a:r>
              <a:rPr lang="en-US" dirty="0"/>
              <a:t> </a:t>
            </a:r>
            <a:r>
              <a:rPr lang="en-US" dirty="0" err="1"/>
              <a:t>modelo</a:t>
            </a:r>
            <a:r>
              <a:rPr lang="en-US" dirty="0"/>
              <a:t> </a:t>
            </a:r>
            <a:r>
              <a:rPr lang="en-US" dirty="0" err="1"/>
              <a:t>desde</a:t>
            </a:r>
            <a:r>
              <a:rPr lang="en-US" dirty="0"/>
              <a:t> cero, </a:t>
            </a:r>
            <a:r>
              <a:rPr lang="en-US" dirty="0" err="1"/>
              <a:t>este</a:t>
            </a:r>
            <a:r>
              <a:rPr lang="en-US" dirty="0"/>
              <a:t> es un </a:t>
            </a:r>
            <a:r>
              <a:rPr lang="en-US" dirty="0" err="1"/>
              <a:t>problema</a:t>
            </a:r>
            <a:r>
              <a:rPr lang="en-US" dirty="0"/>
              <a:t> </a:t>
            </a:r>
            <a:r>
              <a:rPr lang="en-US" dirty="0" err="1"/>
              <a:t>común</a:t>
            </a:r>
            <a:r>
              <a:rPr lang="en-US" dirty="0"/>
              <a:t> que </a:t>
            </a:r>
            <a:r>
              <a:rPr lang="en-US" dirty="0" err="1"/>
              <a:t>muchas</a:t>
            </a:r>
            <a:r>
              <a:rPr lang="en-US" dirty="0"/>
              <a:t> personas y </a:t>
            </a:r>
            <a:r>
              <a:rPr lang="en-US" dirty="0" err="1"/>
              <a:t>organizaciones</a:t>
            </a:r>
            <a:r>
              <a:rPr lang="en-US" dirty="0"/>
              <a:t> </a:t>
            </a:r>
            <a:r>
              <a:rPr lang="en-US" dirty="0" err="1"/>
              <a:t>buscan</a:t>
            </a:r>
            <a:r>
              <a:rPr lang="en-US" dirty="0"/>
              <a:t> resolver. Por </a:t>
            </a:r>
            <a:r>
              <a:rPr lang="en-US" dirty="0" err="1"/>
              <a:t>ello</a:t>
            </a:r>
            <a:r>
              <a:rPr lang="en-US" dirty="0"/>
              <a:t>, </a:t>
            </a:r>
            <a:r>
              <a:rPr lang="en-US" dirty="0" err="1"/>
              <a:t>ya</a:t>
            </a:r>
            <a:r>
              <a:rPr lang="en-US" dirty="0"/>
              <a:t> </a:t>
            </a:r>
            <a:r>
              <a:rPr lang="en-US" dirty="0" err="1"/>
              <a:t>existen</a:t>
            </a:r>
            <a:r>
              <a:rPr lang="en-US" dirty="0"/>
              <a:t> </a:t>
            </a:r>
            <a:r>
              <a:rPr lang="en-US" dirty="0" err="1"/>
              <a:t>productos</a:t>
            </a:r>
            <a:r>
              <a:rPr lang="en-US" dirty="0"/>
              <a:t> que </a:t>
            </a:r>
            <a:r>
              <a:rPr lang="en-US" dirty="0" err="1"/>
              <a:t>nos</a:t>
            </a:r>
            <a:r>
              <a:rPr lang="en-US" dirty="0"/>
              <a:t> </a:t>
            </a:r>
            <a:r>
              <a:rPr lang="en-US" dirty="0" err="1"/>
              <a:t>permiten</a:t>
            </a:r>
            <a:r>
              <a:rPr lang="en-US" dirty="0"/>
              <a:t> </a:t>
            </a:r>
            <a:r>
              <a:rPr lang="en-US" dirty="0" err="1"/>
              <a:t>entrenar</a:t>
            </a:r>
            <a:r>
              <a:rPr lang="en-US" dirty="0"/>
              <a:t> un </a:t>
            </a:r>
            <a:r>
              <a:rPr lang="en-US" dirty="0" err="1"/>
              <a:t>servicio</a:t>
            </a:r>
            <a:r>
              <a:rPr lang="en-US" dirty="0"/>
              <a:t> que </a:t>
            </a:r>
            <a:r>
              <a:rPr lang="en-US" dirty="0" err="1"/>
              <a:t>utiliza</a:t>
            </a:r>
            <a:r>
              <a:rPr lang="en-US" dirty="0"/>
              <a:t> un </a:t>
            </a:r>
            <a:r>
              <a:rPr lang="en-US" dirty="0" err="1"/>
              <a:t>modelo</a:t>
            </a:r>
            <a:r>
              <a:rPr lang="en-US" dirty="0"/>
              <a:t> </a:t>
            </a:r>
            <a:r>
              <a:rPr lang="en-US" dirty="0" err="1"/>
              <a:t>preconstruido</a:t>
            </a:r>
            <a:r>
              <a:rPr lang="en-US" dirty="0"/>
              <a:t>. Con </a:t>
            </a:r>
            <a:r>
              <a:rPr lang="en-US" dirty="0" err="1"/>
              <a:t>esto</a:t>
            </a:r>
            <a:r>
              <a:rPr lang="en-US" dirty="0"/>
              <a:t>, </a:t>
            </a:r>
            <a:r>
              <a:rPr lang="en-US" dirty="0" err="1"/>
              <a:t>podremos</a:t>
            </a:r>
            <a:r>
              <a:rPr lang="en-US" dirty="0"/>
              <a:t> </a:t>
            </a:r>
            <a:r>
              <a:rPr lang="en-US" dirty="0" err="1"/>
              <a:t>utilizar</a:t>
            </a:r>
            <a:r>
              <a:rPr lang="en-US" dirty="0"/>
              <a:t> </a:t>
            </a:r>
            <a:r>
              <a:rPr lang="en-US" dirty="0" err="1"/>
              <a:t>este</a:t>
            </a:r>
            <a:r>
              <a:rPr lang="en-US" dirty="0"/>
              <a:t> </a:t>
            </a:r>
            <a:r>
              <a:rPr lang="en-US" dirty="0" err="1"/>
              <a:t>servicio</a:t>
            </a:r>
            <a:r>
              <a:rPr lang="en-US" dirty="0"/>
              <a:t> </a:t>
            </a:r>
            <a:r>
              <a:rPr lang="en-US" dirty="0" err="1"/>
              <a:t>como</a:t>
            </a:r>
            <a:r>
              <a:rPr lang="en-US" dirty="0"/>
              <a:t> lo </a:t>
            </a:r>
            <a:r>
              <a:rPr lang="en-US" dirty="0" err="1"/>
              <a:t>haríamos</a:t>
            </a:r>
            <a:r>
              <a:rPr lang="en-US" dirty="0"/>
              <a:t> con </a:t>
            </a:r>
            <a:r>
              <a:rPr lang="en-US" dirty="0" err="1"/>
              <a:t>cualquier</a:t>
            </a:r>
            <a:r>
              <a:rPr lang="en-US" dirty="0"/>
              <a:t> </a:t>
            </a:r>
            <a:r>
              <a:rPr lang="en-US" dirty="0" err="1"/>
              <a:t>otro</a:t>
            </a:r>
            <a:r>
              <a:rPr lang="en-US" dirty="0"/>
              <a:t> </a:t>
            </a:r>
            <a:r>
              <a:rPr lang="en-US" dirty="0" err="1"/>
              <a:t>servicio</a:t>
            </a:r>
            <a:r>
              <a:rPr lang="en-US" dirty="0"/>
              <a:t> </a:t>
            </a:r>
            <a:r>
              <a:rPr lang="en-US" dirty="0" err="1"/>
              <a:t>basado</a:t>
            </a:r>
            <a:r>
              <a:rPr lang="en-US" dirty="0"/>
              <a:t> </a:t>
            </a:r>
            <a:r>
              <a:rPr lang="en-US" dirty="0" err="1"/>
              <a:t>en</a:t>
            </a:r>
            <a:r>
              <a:rPr lang="en-US" dirty="0"/>
              <a:t> la </a:t>
            </a:r>
            <a:r>
              <a:rPr lang="en-US" dirty="0" err="1"/>
              <a:t>nube</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Vision es </a:t>
            </a:r>
            <a:r>
              <a:rPr lang="en-US" dirty="0" err="1"/>
              <a:t>parte</a:t>
            </a:r>
            <a:r>
              <a:rPr lang="en-US" dirty="0"/>
              <a:t> de Azure Cognitive Services. Es un </a:t>
            </a:r>
            <a:r>
              <a:rPr lang="en-US" dirty="0" err="1"/>
              <a:t>servicio</a:t>
            </a:r>
            <a:r>
              <a:rPr lang="en-US" dirty="0"/>
              <a:t> </a:t>
            </a:r>
            <a:r>
              <a:rPr lang="en-US" dirty="0" err="1"/>
              <a:t>basado</a:t>
            </a:r>
            <a:r>
              <a:rPr lang="en-US" dirty="0"/>
              <a:t> </a:t>
            </a:r>
            <a:r>
              <a:rPr lang="en-US" dirty="0" err="1"/>
              <a:t>en</a:t>
            </a:r>
            <a:r>
              <a:rPr lang="en-US" dirty="0"/>
              <a:t> la </a:t>
            </a:r>
            <a:r>
              <a:rPr lang="en-US" dirty="0" err="1"/>
              <a:t>nube</a:t>
            </a:r>
            <a:r>
              <a:rPr lang="en-US" dirty="0"/>
              <a:t> que </a:t>
            </a:r>
            <a:r>
              <a:rPr lang="en-US" dirty="0" err="1"/>
              <a:t>permite</a:t>
            </a:r>
            <a:r>
              <a:rPr lang="en-US" dirty="0"/>
              <a:t> </a:t>
            </a:r>
            <a:r>
              <a:rPr lang="en-US" dirty="0" err="1"/>
              <a:t>crear</a:t>
            </a:r>
            <a:r>
              <a:rPr lang="en-US" dirty="0"/>
              <a:t> un </a:t>
            </a:r>
            <a:r>
              <a:rPr lang="en-US" dirty="0" err="1"/>
              <a:t>modelo</a:t>
            </a:r>
            <a:r>
              <a:rPr lang="en-US" dirty="0"/>
              <a:t> de </a:t>
            </a:r>
            <a:r>
              <a:rPr lang="en-US" dirty="0" err="1"/>
              <a:t>clasificación</a:t>
            </a:r>
            <a:r>
              <a:rPr lang="en-US" dirty="0"/>
              <a:t> de </a:t>
            </a:r>
            <a:r>
              <a:rPr lang="en-US" dirty="0" err="1"/>
              <a:t>imágenes</a:t>
            </a:r>
            <a:r>
              <a:rPr lang="en-US" dirty="0"/>
              <a:t> </a:t>
            </a:r>
            <a:r>
              <a:rPr lang="en-US" dirty="0" err="1"/>
              <a:t>personalizado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21.xml"/><Relationship Id="rId7" Type="http://schemas.openxmlformats.org/officeDocument/2006/relationships/image" Target="../media/image1.png"/><Relationship Id="rId2" Type="http://schemas.openxmlformats.org/officeDocument/2006/relationships/customXml" Target="../../customXml/item20.xml"/><Relationship Id="rId1" Type="http://schemas.openxmlformats.org/officeDocument/2006/relationships/customXml" Target="../../customXml/item19.xml"/><Relationship Id="rId6" Type="http://schemas.openxmlformats.org/officeDocument/2006/relationships/slideMaster" Target="../slideMasters/slideMaster2.xml"/><Relationship Id="rId5" Type="http://schemas.openxmlformats.org/officeDocument/2006/relationships/customXml" Target="../../customXml/item23.xml"/><Relationship Id="rId4" Type="http://schemas.openxmlformats.org/officeDocument/2006/relationships/customXml" Target="../../customXml/item22.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6.xml"/><Relationship Id="rId7" Type="http://schemas.openxmlformats.org/officeDocument/2006/relationships/image" Target="../media/image1.png"/><Relationship Id="rId2" Type="http://schemas.openxmlformats.org/officeDocument/2006/relationships/customXml" Target="../../customXml/item25.xml"/><Relationship Id="rId1" Type="http://schemas.openxmlformats.org/officeDocument/2006/relationships/customXml" Target="../../customXml/item24.xml"/><Relationship Id="rId6" Type="http://schemas.openxmlformats.org/officeDocument/2006/relationships/slideMaster" Target="../slideMasters/slideMaster2.xml"/><Relationship Id="rId5" Type="http://schemas.openxmlformats.org/officeDocument/2006/relationships/customXml" Target="../../customXml/item28.xml"/><Relationship Id="rId4" Type="http://schemas.openxmlformats.org/officeDocument/2006/relationships/customXml" Target="../../customXml/item27.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31.xml"/><Relationship Id="rId7" Type="http://schemas.openxmlformats.org/officeDocument/2006/relationships/image" Target="../media/image2.png"/><Relationship Id="rId2" Type="http://schemas.openxmlformats.org/officeDocument/2006/relationships/customXml" Target="../../customXml/item30.xml"/><Relationship Id="rId1" Type="http://schemas.openxmlformats.org/officeDocument/2006/relationships/customXml" Target="../../customXml/item29.xml"/><Relationship Id="rId6" Type="http://schemas.openxmlformats.org/officeDocument/2006/relationships/slideMaster" Target="../slideMasters/slideMaster2.xml"/><Relationship Id="rId5" Type="http://schemas.openxmlformats.org/officeDocument/2006/relationships/customXml" Target="../../customXml/item33.xml"/><Relationship Id="rId4" Type="http://schemas.openxmlformats.org/officeDocument/2006/relationships/customXml" Target="../../customXml/item3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8/4/2022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‹Nº›</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‹Nº›</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8/4/2022</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‹Nº›</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‹Nº›</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s-mx/learn/modules/detect-objects-images-custom-vision/?WT.mc_id=academic-49102-chrhar" TargetMode="External"/><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hyperlink" Target="https://aka.ms/workshopomatic-feedback" TargetMode="External"/><Relationship Id="rId4" Type="http://schemas.openxmlformats.org/officeDocument/2006/relationships/hyperlink" Target="https://docs.microsoft.com/learn/paths/tensorflow-fundamentals/?WT.mc_id=academic-49102-chrha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dirty="0" err="1">
                <a:cs typeface="Calibri Light"/>
              </a:rPr>
              <a:t>Introducción</a:t>
            </a:r>
            <a:r>
              <a:rPr lang="en-US" sz="8900" dirty="0">
                <a:cs typeface="Calibri Light"/>
              </a:rPr>
              <a:t> a IA con Custom Vision</a:t>
            </a:r>
            <a:endParaRPr lang="en-US" sz="8900" dirty="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dirty="0">
                <a:cs typeface="Calibri"/>
              </a:rPr>
              <a:t>Presented by:</a:t>
            </a:r>
            <a:endParaRPr lang="en-US" dirty="0"/>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dirty="0" err="1"/>
              <a:t>Presentando</a:t>
            </a:r>
            <a:r>
              <a:rPr lang="en-US" dirty="0"/>
              <a:t>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a:xfrm>
            <a:off x="0" y="358621"/>
            <a:ext cx="11832808" cy="896552"/>
          </a:xfrm>
        </p:spPr>
        <p:txBody>
          <a:bodyPr/>
          <a:lstStyle/>
          <a:p>
            <a:pPr algn="ctr"/>
            <a:r>
              <a:rPr lang="en-US" sz="4800" kern="0" dirty="0">
                <a:solidFill>
                  <a:schemeClr val="tx1"/>
                </a:solidFill>
                <a:latin typeface="+mn-lt"/>
                <a:cs typeface="+mn-cs"/>
              </a:rPr>
              <a:t>Tú </a:t>
            </a:r>
            <a:r>
              <a:rPr lang="en-US" sz="4800" kern="0" dirty="0" err="1">
                <a:solidFill>
                  <a:schemeClr val="tx1"/>
                </a:solidFill>
                <a:latin typeface="+mn-lt"/>
                <a:cs typeface="+mn-cs"/>
              </a:rPr>
              <a:t>propio</a:t>
            </a:r>
            <a:r>
              <a:rPr lang="en-US" sz="4800" kern="0" dirty="0">
                <a:solidFill>
                  <a:schemeClr val="tx1"/>
                </a:solidFill>
                <a:latin typeface="+mn-lt"/>
                <a:cs typeface="+mn-cs"/>
              </a:rPr>
              <a:t> </a:t>
            </a:r>
            <a:r>
              <a:rPr lang="en-US" sz="4800" kern="0" dirty="0" err="1">
                <a:solidFill>
                  <a:schemeClr val="tx1"/>
                </a:solidFill>
                <a:latin typeface="+mn-lt"/>
                <a:cs typeface="+mn-cs"/>
              </a:rPr>
              <a:t>modelo</a:t>
            </a:r>
            <a:r>
              <a:rPr lang="en-US" sz="4800" kern="0" dirty="0">
                <a:solidFill>
                  <a:schemeClr val="tx1"/>
                </a:solidFill>
                <a:latin typeface="+mn-lt"/>
                <a:cs typeface="+mn-cs"/>
              </a:rPr>
              <a:t> custom vision, </a:t>
            </a:r>
            <a:r>
              <a:rPr lang="en-US" sz="4800" kern="0" dirty="0" err="1">
                <a:solidFill>
                  <a:schemeClr val="tx1"/>
                </a:solidFill>
                <a:latin typeface="+mn-lt"/>
                <a:cs typeface="+mn-cs"/>
              </a:rPr>
              <a:t>en</a:t>
            </a:r>
            <a:r>
              <a:rPr lang="en-US" sz="4800" kern="0" dirty="0">
                <a:solidFill>
                  <a:schemeClr val="tx1"/>
                </a:solidFill>
                <a:latin typeface="+mn-lt"/>
                <a:cs typeface="+mn-cs"/>
              </a:rPr>
              <a:t> 3 pasos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dirty="0" err="1">
                <a:solidFill>
                  <a:srgbClr val="7030A0"/>
                </a:solidFill>
              </a:rPr>
              <a:t>Sube</a:t>
            </a:r>
            <a:r>
              <a:rPr lang="en-US" sz="1800" kern="0" dirty="0">
                <a:solidFill>
                  <a:srgbClr val="7030A0"/>
                </a:solidFill>
              </a:rPr>
              <a:t> y </a:t>
            </a:r>
            <a:r>
              <a:rPr lang="en-US" sz="1800" kern="0" dirty="0" err="1">
                <a:solidFill>
                  <a:srgbClr val="7030A0"/>
                </a:solidFill>
              </a:rPr>
              <a:t>etiqueta</a:t>
            </a:r>
            <a:r>
              <a:rPr lang="en-US" sz="1800" kern="0" dirty="0">
                <a:solidFill>
                  <a:srgbClr val="7030A0"/>
                </a:solidFill>
              </a:rPr>
              <a:t> </a:t>
            </a:r>
            <a:r>
              <a:rPr lang="en-US" sz="1800" kern="0" dirty="0" err="1">
                <a:solidFill>
                  <a:srgbClr val="7030A0"/>
                </a:solidFill>
              </a:rPr>
              <a:t>tus</a:t>
            </a:r>
            <a:r>
              <a:rPr lang="en-US" sz="1800" kern="0" dirty="0">
                <a:solidFill>
                  <a:srgbClr val="7030A0"/>
                </a:solidFill>
              </a:rPr>
              <a:t> </a:t>
            </a:r>
            <a:r>
              <a:rPr lang="en-US" sz="1800" kern="0" dirty="0" err="1">
                <a:solidFill>
                  <a:srgbClr val="7030A0"/>
                </a:solidFill>
              </a:rPr>
              <a:t>imágenes</a:t>
            </a:r>
            <a:r>
              <a:rPr lang="en-US" kern="0" dirty="0">
                <a:solidFill>
                  <a:srgbClr val="7030A0"/>
                </a:solidFill>
              </a:rPr>
              <a:t>.</a:t>
            </a:r>
            <a:r>
              <a:rPr lang="en-US" sz="1800" kern="0" dirty="0">
                <a:solidFill>
                  <a:srgbClr val="7030A0"/>
                </a:solidFill>
              </a:rPr>
              <a:t> </a:t>
            </a:r>
            <a:endParaRPr lang="en-US" sz="2000" kern="0" dirty="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34400" y="5531633"/>
            <a:ext cx="2461138" cy="590931"/>
          </a:xfrm>
          <a:prstGeom prst="rect">
            <a:avLst/>
          </a:prstGeom>
          <a:noFill/>
        </p:spPr>
        <p:txBody>
          <a:bodyPr wrap="square">
            <a:spAutoFit/>
          </a:bodyPr>
          <a:lstStyle/>
          <a:p>
            <a:pPr algn="ctr" defTabSz="913334">
              <a:lnSpc>
                <a:spcPct val="90000"/>
              </a:lnSpc>
              <a:defRPr/>
            </a:pPr>
            <a:r>
              <a:rPr lang="en-US" sz="1800" kern="0" dirty="0" err="1">
                <a:solidFill>
                  <a:srgbClr val="7030A0"/>
                </a:solidFill>
              </a:rPr>
              <a:t>Evaluación</a:t>
            </a:r>
            <a:r>
              <a:rPr lang="en-US" sz="1800" kern="0" dirty="0">
                <a:solidFill>
                  <a:srgbClr val="7030A0"/>
                </a:solidFill>
              </a:rPr>
              <a:t> </a:t>
            </a:r>
            <a:r>
              <a:rPr lang="en-US" sz="1800" kern="0" dirty="0" err="1">
                <a:solidFill>
                  <a:srgbClr val="7030A0"/>
                </a:solidFill>
              </a:rPr>
              <a:t>los</a:t>
            </a:r>
            <a:r>
              <a:rPr lang="en-US" sz="1800" kern="0" dirty="0">
                <a:solidFill>
                  <a:srgbClr val="7030A0"/>
                </a:solidFill>
              </a:rPr>
              <a:t> </a:t>
            </a:r>
            <a:r>
              <a:rPr lang="en-US" sz="1800" kern="0" dirty="0" err="1">
                <a:solidFill>
                  <a:srgbClr val="7030A0"/>
                </a:solidFill>
              </a:rPr>
              <a:t>resultados</a:t>
            </a:r>
            <a:endParaRPr lang="en-US" sz="2000" kern="0" dirty="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kern="0" dirty="0" err="1">
                <a:solidFill>
                  <a:srgbClr val="7030A0"/>
                </a:solidFill>
              </a:rPr>
              <a:t>Entrena</a:t>
            </a:r>
            <a:r>
              <a:rPr lang="en-US" kern="0" dirty="0">
                <a:solidFill>
                  <a:srgbClr val="7030A0"/>
                </a:solidFill>
              </a:rPr>
              <a:t> </a:t>
            </a:r>
            <a:r>
              <a:rPr lang="en-US" kern="0" dirty="0" err="1">
                <a:solidFill>
                  <a:srgbClr val="7030A0"/>
                </a:solidFill>
              </a:rPr>
              <a:t>tú</a:t>
            </a:r>
            <a:r>
              <a:rPr lang="en-US" kern="0" dirty="0">
                <a:solidFill>
                  <a:srgbClr val="7030A0"/>
                </a:solidFill>
              </a:rPr>
              <a:t> </a:t>
            </a:r>
            <a:r>
              <a:rPr lang="en-US" kern="0" dirty="0" err="1">
                <a:solidFill>
                  <a:srgbClr val="7030A0"/>
                </a:solidFill>
              </a:rPr>
              <a:t>modelo</a:t>
            </a:r>
            <a:endParaRPr lang="en-US" sz="2000" kern="0" dirty="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err="1"/>
              <a:t>Crear</a:t>
            </a:r>
            <a:r>
              <a:rPr lang="en-US" sz="6600" dirty="0"/>
              <a:t> un </a:t>
            </a:r>
            <a:r>
              <a:rPr lang="en-US" sz="6600" dirty="0" err="1"/>
              <a:t>modelo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Probabilidad</a:t>
            </a:r>
            <a:r>
              <a:rPr lang="en-US" dirty="0"/>
              <a:t> e IA. </a:t>
            </a:r>
          </a:p>
        </p:txBody>
      </p:sp>
      <p:sp>
        <p:nvSpPr>
          <p:cNvPr id="3" name="Text Placeholder 2"/>
          <p:cNvSpPr>
            <a:spLocks noGrp="1"/>
          </p:cNvSpPr>
          <p:nvPr>
            <p:ph type="body" sz="quarter" idx="10"/>
          </p:nvPr>
        </p:nvSpPr>
        <p:spPr/>
        <p:txBody>
          <a:bodyPr/>
          <a:lstStyle/>
          <a:p>
            <a:r>
              <a:rPr lang="en-US" dirty="0" err="1"/>
              <a:t>Ningún</a:t>
            </a:r>
            <a:r>
              <a:rPr lang="en-US" dirty="0"/>
              <a:t> </a:t>
            </a:r>
            <a:r>
              <a:rPr lang="en-US" dirty="0" err="1"/>
              <a:t>modelo</a:t>
            </a:r>
            <a:r>
              <a:rPr lang="en-US" dirty="0"/>
              <a:t> es perfecto. La </a:t>
            </a:r>
            <a:r>
              <a:rPr lang="en-US" dirty="0" err="1"/>
              <a:t>probabilidad</a:t>
            </a:r>
            <a:r>
              <a:rPr lang="en-US" dirty="0"/>
              <a:t> indica que tan </a:t>
            </a:r>
            <a:r>
              <a:rPr lang="en-US" dirty="0" err="1"/>
              <a:t>correcto</a:t>
            </a:r>
            <a:r>
              <a:rPr lang="en-US" dirty="0"/>
              <a:t> </a:t>
            </a:r>
            <a:r>
              <a:rPr lang="en-US" dirty="0" err="1"/>
              <a:t>el</a:t>
            </a:r>
            <a:r>
              <a:rPr lang="en-US" dirty="0"/>
              <a:t> </a:t>
            </a:r>
            <a:r>
              <a:rPr lang="en-US" dirty="0" err="1"/>
              <a:t>modelo</a:t>
            </a:r>
            <a:r>
              <a:rPr lang="en-US" dirty="0"/>
              <a:t> </a:t>
            </a:r>
            <a:r>
              <a:rPr lang="en-US" dirty="0" err="1"/>
              <a:t>cree</a:t>
            </a:r>
            <a:r>
              <a:rPr lang="en-US" dirty="0"/>
              <a:t> que es </a:t>
            </a:r>
            <a:r>
              <a:rPr lang="en-US" dirty="0" err="1"/>
              <a:t>su</a:t>
            </a:r>
            <a:r>
              <a:rPr lang="en-US" dirty="0"/>
              <a:t> </a:t>
            </a:r>
            <a:r>
              <a:rPr lang="en-US" dirty="0" err="1"/>
              <a:t>respuesta</a:t>
            </a:r>
            <a:r>
              <a:rPr lang="en-US" dirty="0"/>
              <a:t>. </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Todos</a:t>
            </a:r>
            <a:r>
              <a:rPr lang="en-US" sz="1568" b="1" dirty="0">
                <a:solidFill>
                  <a:srgbClr val="0072C6"/>
                </a:solidFill>
              </a:rPr>
              <a:t> </a:t>
            </a:r>
            <a:r>
              <a:rPr lang="en-US" sz="1568" b="1" dirty="0" err="1">
                <a:solidFill>
                  <a:srgbClr val="0072C6"/>
                </a:solidFill>
              </a:rPr>
              <a:t>los</a:t>
            </a:r>
            <a:r>
              <a:rPr lang="en-US" sz="1568" b="1" dirty="0">
                <a:solidFill>
                  <a:srgbClr val="0072C6"/>
                </a:solidFill>
              </a:rPr>
              <a:t> </a:t>
            </a:r>
            <a:r>
              <a:rPr lang="en-US" sz="1568" b="1" dirty="0" err="1">
                <a:solidFill>
                  <a:srgbClr val="0072C6"/>
                </a:solidFill>
              </a:rPr>
              <a:t>modelos</a:t>
            </a:r>
            <a:r>
              <a:rPr lang="en-US" sz="1568" b="1" dirty="0">
                <a:solidFill>
                  <a:srgbClr val="0072C6"/>
                </a:solidFill>
              </a:rPr>
              <a:t> </a:t>
            </a:r>
            <a:r>
              <a:rPr lang="en-US" sz="1568" b="1" dirty="0" err="1">
                <a:solidFill>
                  <a:srgbClr val="0072C6"/>
                </a:solidFill>
              </a:rPr>
              <a:t>representan</a:t>
            </a:r>
            <a:r>
              <a:rPr lang="en-US" sz="1568" b="1" dirty="0">
                <a:solidFill>
                  <a:srgbClr val="0072C6"/>
                </a:solidFill>
              </a:rPr>
              <a:t> un “</a:t>
            </a:r>
            <a:r>
              <a:rPr lang="en-US" sz="1568" b="1" dirty="0" err="1">
                <a:solidFill>
                  <a:srgbClr val="0072C6"/>
                </a:solidFill>
              </a:rPr>
              <a:t>universo</a:t>
            </a:r>
            <a:r>
              <a:rPr lang="en-US" sz="1568" b="1" dirty="0">
                <a:solidFill>
                  <a:srgbClr val="0072C6"/>
                </a:solidFill>
              </a:rPr>
              <a:t> </a:t>
            </a:r>
            <a:r>
              <a:rPr lang="en-US" sz="1568" b="1" dirty="0" err="1">
                <a:solidFill>
                  <a:srgbClr val="0072C6"/>
                </a:solidFill>
              </a:rPr>
              <a:t>cerrado</a:t>
            </a:r>
            <a:r>
              <a:rPr lang="en-US" sz="1568" b="1" dirty="0">
                <a:solidFill>
                  <a:srgbClr val="0072C6"/>
                </a:solidFill>
              </a:rPr>
              <a:t>”</a:t>
            </a:r>
          </a:p>
          <a:p>
            <a:pPr>
              <a:spcAft>
                <a:spcPts val="588"/>
              </a:spcAft>
            </a:pP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siempre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intentará</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hacer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coincidir</a:t>
            </a:r>
            <a:r>
              <a:rPr lang="en-US" sz="1568" dirty="0">
                <a:gradFill>
                  <a:gsLst>
                    <a:gs pos="2917">
                      <a:schemeClr val="tx1"/>
                    </a:gs>
                    <a:gs pos="30000">
                      <a:schemeClr val="tx1"/>
                    </a:gs>
                  </a:gsLst>
                  <a:lin ang="5400000" scaled="0"/>
                </a:gradFill>
              </a:rPr>
              <a:t> la imagen con lo que </a:t>
            </a:r>
            <a:r>
              <a:rPr lang="en-US" sz="1568" dirty="0" err="1">
                <a:gradFill>
                  <a:gsLst>
                    <a:gs pos="2917">
                      <a:schemeClr val="tx1"/>
                    </a:gs>
                    <a:gs pos="30000">
                      <a:schemeClr val="tx1"/>
                    </a:gs>
                  </a:gsLst>
                  <a:lin ang="5400000" scaled="0"/>
                </a:gradFill>
              </a:rPr>
              <a:t>conoce</a:t>
            </a:r>
            <a:r>
              <a:rPr lang="en-US" sz="1568" dirty="0">
                <a:gradFill>
                  <a:gsLst>
                    <a:gs pos="2917">
                      <a:schemeClr val="tx1"/>
                    </a:gs>
                    <a:gs pos="30000">
                      <a:schemeClr val="tx1"/>
                    </a:gs>
                  </a:gsLst>
                  <a:lin ang="5400000" scaled="0"/>
                </a:gradFill>
              </a:rPr>
              <a:t>. </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Siempre</a:t>
            </a:r>
            <a:r>
              <a:rPr lang="en-US" sz="1568" b="1" dirty="0">
                <a:solidFill>
                  <a:srgbClr val="0072C6"/>
                </a:solidFill>
              </a:rPr>
              <a:t> hay un </a:t>
            </a:r>
            <a:r>
              <a:rPr lang="en-US" sz="1568" b="1" dirty="0" err="1">
                <a:solidFill>
                  <a:srgbClr val="0072C6"/>
                </a:solidFill>
              </a:rPr>
              <a:t>cierto</a:t>
            </a:r>
            <a:r>
              <a:rPr lang="en-US" sz="1568" b="1" dirty="0">
                <a:solidFill>
                  <a:srgbClr val="0072C6"/>
                </a:solidFill>
              </a:rPr>
              <a:t> </a:t>
            </a:r>
            <a:r>
              <a:rPr lang="en-US" sz="1568" b="1" dirty="0" err="1">
                <a:solidFill>
                  <a:srgbClr val="0072C6"/>
                </a:solidFill>
              </a:rPr>
              <a:t>nivel</a:t>
            </a:r>
            <a:r>
              <a:rPr lang="en-US" sz="1568" b="1" dirty="0">
                <a:solidFill>
                  <a:srgbClr val="0072C6"/>
                </a:solidFill>
              </a:rPr>
              <a:t> de </a:t>
            </a:r>
            <a:r>
              <a:rPr lang="en-US" sz="1568" b="1" dirty="0" err="1">
                <a:solidFill>
                  <a:srgbClr val="0072C6"/>
                </a:solidFill>
              </a:rPr>
              <a:t>incertidumbre</a:t>
            </a:r>
            <a:r>
              <a:rPr lang="en-US" sz="1568" b="1" dirty="0">
                <a:solidFill>
                  <a:srgbClr val="0072C6"/>
                </a:solidFill>
              </a:rPr>
              <a:t> </a:t>
            </a:r>
            <a:endParaRPr lang="en-US" sz="1568" b="1" dirty="0">
              <a:solidFill>
                <a:schemeClr val="tx2"/>
              </a:solidFill>
            </a:endParaRPr>
          </a:p>
          <a:p>
            <a:pPr>
              <a:spcAft>
                <a:spcPts val="588"/>
              </a:spcAft>
            </a:pPr>
            <a:r>
              <a:rPr lang="en-US" sz="1568" dirty="0" err="1">
                <a:gradFill>
                  <a:gsLst>
                    <a:gs pos="2917">
                      <a:schemeClr val="tx1"/>
                    </a:gs>
                    <a:gs pos="30000">
                      <a:schemeClr val="tx1"/>
                    </a:gs>
                  </a:gsLst>
                  <a:lin ang="5400000" scaled="0"/>
                </a:gradFill>
              </a:rPr>
              <a:t>Todos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los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cometerán</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errores</a:t>
            </a:r>
            <a:r>
              <a:rPr lang="en-US" sz="1568" dirty="0">
                <a:gradFill>
                  <a:gsLst>
                    <a:gs pos="2917">
                      <a:schemeClr val="tx1"/>
                    </a:gs>
                    <a:gs pos="30000">
                      <a:schemeClr val="tx1"/>
                    </a:gs>
                  </a:gsLst>
                  <a:lin ang="5400000" scaled="0"/>
                </a:gradFill>
              </a:rPr>
              <a:t> y no </a:t>
            </a:r>
            <a:r>
              <a:rPr lang="en-US" sz="1568" dirty="0" err="1">
                <a:gradFill>
                  <a:gsLst>
                    <a:gs pos="2917">
                      <a:schemeClr val="tx1"/>
                    </a:gs>
                    <a:gs pos="30000">
                      <a:schemeClr val="tx1"/>
                    </a:gs>
                  </a:gsLst>
                  <a:lin ang="5400000" scaled="0"/>
                </a:gradFill>
              </a:rPr>
              <a:t>serán</a:t>
            </a:r>
            <a:r>
              <a:rPr lang="en-US" sz="1568" dirty="0">
                <a:gradFill>
                  <a:gsLst>
                    <a:gs pos="2917">
                      <a:schemeClr val="tx1"/>
                    </a:gs>
                    <a:gs pos="30000">
                      <a:schemeClr val="tx1"/>
                    </a:gs>
                  </a:gsLst>
                  <a:lin ang="5400000" scaled="0"/>
                </a:gradFill>
              </a:rPr>
              <a:t> del 100%. Una </a:t>
            </a:r>
            <a:r>
              <a:rPr lang="en-US" sz="1568" dirty="0" err="1">
                <a:gradFill>
                  <a:gsLst>
                    <a:gs pos="2917">
                      <a:schemeClr val="tx1"/>
                    </a:gs>
                    <a:gs pos="30000">
                      <a:schemeClr val="tx1"/>
                    </a:gs>
                  </a:gsLst>
                  <a:lin ang="5400000" scaled="0"/>
                </a:gradFill>
              </a:rPr>
              <a:t>puntuación</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probabilidad</a:t>
            </a:r>
            <a:r>
              <a:rPr lang="en-US" sz="1568" dirty="0">
                <a:gradFill>
                  <a:gsLst>
                    <a:gs pos="2917">
                      <a:schemeClr val="tx1"/>
                    </a:gs>
                    <a:gs pos="30000">
                      <a:schemeClr val="tx1"/>
                    </a:gs>
                  </a:gsLst>
                  <a:lin ang="5400000" scaled="0"/>
                </a:gradFill>
              </a:rPr>
              <a:t> superior al 80% </a:t>
            </a:r>
            <a:r>
              <a:rPr lang="en-US" sz="1568" dirty="0" err="1">
                <a:gradFill>
                  <a:gsLst>
                    <a:gs pos="2917">
                      <a:schemeClr val="tx1"/>
                    </a:gs>
                    <a:gs pos="30000">
                      <a:schemeClr val="tx1"/>
                    </a:gs>
                  </a:gsLst>
                  <a:lin ang="5400000" scaled="0"/>
                </a:gradFill>
              </a:rPr>
              <a:t>suele</a:t>
            </a:r>
            <a:r>
              <a:rPr lang="en-US" sz="1568" dirty="0">
                <a:gradFill>
                  <a:gsLst>
                    <a:gs pos="2917">
                      <a:schemeClr val="tx1"/>
                    </a:gs>
                    <a:gs pos="30000">
                      <a:schemeClr val="tx1"/>
                    </a:gs>
                  </a:gsLst>
                  <a:lin ang="5400000" scaled="0"/>
                </a:gradFill>
              </a:rPr>
              <a:t> ser </a:t>
            </a:r>
            <a:r>
              <a:rPr lang="en-US" sz="1568" dirty="0" err="1">
                <a:gradFill>
                  <a:gsLst>
                    <a:gs pos="2917">
                      <a:schemeClr val="tx1"/>
                    </a:gs>
                    <a:gs pos="30000">
                      <a:schemeClr val="tx1"/>
                    </a:gs>
                  </a:gsLst>
                  <a:lin ang="5400000" scaled="0"/>
                </a:gradFill>
              </a:rPr>
              <a:t>aceptable</a:t>
            </a:r>
            <a:r>
              <a:rPr lang="en-US" sz="1568" dirty="0">
                <a:gradFill>
                  <a:gsLst>
                    <a:gs pos="2917">
                      <a:schemeClr val="tx1"/>
                    </a:gs>
                    <a:gs pos="30000">
                      <a:schemeClr val="tx1"/>
                    </a:gs>
                  </a:gsLst>
                  <a:lin ang="5400000" scaled="0"/>
                </a:gradFill>
              </a:rPr>
              <a:t>. </a:t>
            </a:r>
          </a:p>
        </p:txBody>
      </p:sp>
      <p:sp>
        <p:nvSpPr>
          <p:cNvPr id="13" name="TextBox 12"/>
          <p:cNvSpPr txBox="1"/>
          <p:nvPr/>
        </p:nvSpPr>
        <p:spPr>
          <a:xfrm>
            <a:off x="8157466" y="4773637"/>
            <a:ext cx="3675342" cy="172574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Mejorar</a:t>
            </a:r>
            <a:r>
              <a:rPr lang="en-US" sz="1568" b="1" dirty="0">
                <a:solidFill>
                  <a:srgbClr val="0072C6"/>
                </a:solidFill>
              </a:rPr>
              <a:t> la </a:t>
            </a:r>
            <a:r>
              <a:rPr lang="en-US" sz="1568" b="1" dirty="0" err="1">
                <a:solidFill>
                  <a:srgbClr val="0072C6"/>
                </a:solidFill>
              </a:rPr>
              <a:t>precisión</a:t>
            </a:r>
            <a:endParaRPr lang="en-US" sz="1568" b="1" dirty="0">
              <a:solidFill>
                <a:srgbClr val="0072C6"/>
              </a:solidFill>
            </a:endParaRPr>
          </a:p>
          <a:p>
            <a:pPr>
              <a:spcAft>
                <a:spcPts val="588"/>
              </a:spcAft>
            </a:pPr>
            <a:r>
              <a:rPr lang="en-US" sz="1568" dirty="0">
                <a:gradFill>
                  <a:gsLst>
                    <a:gs pos="2917">
                      <a:schemeClr val="tx1"/>
                    </a:gs>
                    <a:gs pos="30000">
                      <a:schemeClr val="tx1"/>
                    </a:gs>
                  </a:gsLst>
                  <a:lin ang="5400000" scaled="0"/>
                </a:gradFill>
              </a:rPr>
              <a:t>La major </a:t>
            </a:r>
            <a:r>
              <a:rPr lang="en-US" sz="1568" dirty="0" err="1">
                <a:gradFill>
                  <a:gsLst>
                    <a:gs pos="2917">
                      <a:schemeClr val="tx1"/>
                    </a:gs>
                    <a:gs pos="30000">
                      <a:schemeClr val="tx1"/>
                    </a:gs>
                  </a:gsLst>
                  <a:lin ang="5400000" scaled="0"/>
                </a:gradFill>
              </a:rPr>
              <a:t>manera</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mejorar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es </a:t>
            </a:r>
            <a:r>
              <a:rPr lang="en-US" sz="1568" dirty="0" err="1">
                <a:gradFill>
                  <a:gsLst>
                    <a:gs pos="2917">
                      <a:schemeClr val="tx1"/>
                    </a:gs>
                    <a:gs pos="30000">
                      <a:schemeClr val="tx1"/>
                    </a:gs>
                  </a:gsLst>
                  <a:lin ang="5400000" scaled="0"/>
                </a:gradFill>
              </a:rPr>
              <a:t>aumentar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número</a:t>
            </a:r>
            <a:r>
              <a:rPr lang="en-US" sz="1568" dirty="0">
                <a:gradFill>
                  <a:gsLst>
                    <a:gs pos="2917">
                      <a:schemeClr val="tx1"/>
                    </a:gs>
                    <a:gs pos="30000">
                      <a:schemeClr val="tx1"/>
                    </a:gs>
                  </a:gsLst>
                  <a:lin ang="5400000" scaled="0"/>
                </a:gradFill>
              </a:rPr>
              <a:t> y la </a:t>
            </a:r>
            <a:r>
              <a:rPr lang="en-US" sz="1568" dirty="0" err="1">
                <a:gradFill>
                  <a:gsLst>
                    <a:gs pos="2917">
                      <a:schemeClr val="tx1"/>
                    </a:gs>
                    <a:gs pos="30000">
                      <a:schemeClr val="tx1"/>
                    </a:gs>
                  </a:gsLst>
                  <a:lin ang="5400000" scaled="0"/>
                </a:gradFill>
              </a:rPr>
              <a:t>diversidad</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imágenes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utilizadas</a:t>
            </a:r>
            <a:r>
              <a:rPr lang="en-US" sz="1568" dirty="0">
                <a:gradFill>
                  <a:gsLst>
                    <a:gs pos="2917">
                      <a:schemeClr val="tx1"/>
                    </a:gs>
                    <a:gs pos="30000">
                      <a:schemeClr val="tx1"/>
                    </a:gs>
                  </a:gsLst>
                  <a:lin ang="5400000" scaled="0"/>
                </a:gradFill>
              </a:rPr>
              <a:t> para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entrenamiento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Esto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incluye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diferentes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ángulos</a:t>
            </a:r>
            <a:r>
              <a:rPr lang="en-US" sz="1568" dirty="0">
                <a:gradFill>
                  <a:gsLst>
                    <a:gs pos="2917">
                      <a:schemeClr val="tx1"/>
                    </a:gs>
                    <a:gs pos="30000">
                      <a:schemeClr val="tx1"/>
                    </a:gs>
                  </a:gsLst>
                  <a:lin ang="5400000" scaled="0"/>
                </a:gradFill>
              </a:rPr>
              <a:t>, adjuster e </a:t>
            </a:r>
            <a:r>
              <a:rPr lang="en-US" sz="1568" dirty="0" err="1">
                <a:gradFill>
                  <a:gsLst>
                    <a:gs pos="2917">
                      <a:schemeClr val="tx1"/>
                    </a:gs>
                    <a:gs pos="30000">
                      <a:schemeClr val="tx1"/>
                    </a:gs>
                  </a:gsLst>
                  <a:lin ang="5400000" scaled="0"/>
                </a:gradFill>
              </a:rPr>
              <a:t>iluminación</a:t>
            </a:r>
            <a:r>
              <a:rPr lang="en-US" sz="1568" dirty="0">
                <a:gradFill>
                  <a:gsLst>
                    <a:gs pos="2917">
                      <a:schemeClr val="tx1"/>
                    </a:gs>
                    <a:gs pos="30000">
                      <a:schemeClr val="tx1"/>
                    </a:gs>
                  </a:gsLst>
                  <a:lin ang="5400000" scaled="0"/>
                </a:gradFill>
              </a:rPr>
              <a:t>. </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Realizar</a:t>
            </a:r>
            <a:r>
              <a:rPr lang="en-US" dirty="0"/>
              <a:t> </a:t>
            </a:r>
            <a:r>
              <a:rPr lang="en-US" dirty="0" err="1"/>
              <a:t>una</a:t>
            </a:r>
            <a:r>
              <a:rPr lang="en-US" dirty="0"/>
              <a:t> </a:t>
            </a:r>
            <a:r>
              <a:rPr lang="en-US" dirty="0" err="1"/>
              <a:t>predicción</a:t>
            </a:r>
            <a:endParaRPr lang="en-US" dirty="0"/>
          </a:p>
        </p:txBody>
      </p:sp>
      <p:sp>
        <p:nvSpPr>
          <p:cNvPr id="3" name="Text Placeholder 2"/>
          <p:cNvSpPr>
            <a:spLocks noGrp="1"/>
          </p:cNvSpPr>
          <p:nvPr>
            <p:ph type="body" sz="quarter" idx="10"/>
          </p:nvPr>
        </p:nvSpPr>
        <p:spPr/>
        <p:txBody>
          <a:bodyPr/>
          <a:lstStyle/>
          <a:p>
            <a:r>
              <a:rPr lang="en-US" dirty="0"/>
              <a:t>Una </a:t>
            </a:r>
            <a:r>
              <a:rPr lang="en-US" dirty="0" err="1"/>
              <a:t>vez</a:t>
            </a:r>
            <a:r>
              <a:rPr lang="en-US" dirty="0"/>
              <a:t> </a:t>
            </a:r>
            <a:r>
              <a:rPr lang="en-US" dirty="0" err="1"/>
              <a:t>entrenado</a:t>
            </a:r>
            <a:r>
              <a:rPr lang="en-US" dirty="0"/>
              <a:t> </a:t>
            </a:r>
            <a:r>
              <a:rPr lang="en-US" dirty="0" err="1"/>
              <a:t>el</a:t>
            </a:r>
            <a:r>
              <a:rPr lang="en-US" dirty="0"/>
              <a:t> </a:t>
            </a:r>
            <a:r>
              <a:rPr lang="en-US" dirty="0" err="1"/>
              <a:t>modelo</a:t>
            </a:r>
            <a:r>
              <a:rPr lang="en-US" dirty="0"/>
              <a:t>, </a:t>
            </a:r>
            <a:r>
              <a:rPr lang="en-US" dirty="0" err="1"/>
              <a:t>puede</a:t>
            </a:r>
            <a:r>
              <a:rPr lang="en-US" dirty="0"/>
              <a:t> </a:t>
            </a:r>
            <a:r>
              <a:rPr lang="en-US" dirty="0" err="1"/>
              <a:t>realizar</a:t>
            </a:r>
            <a:r>
              <a:rPr lang="en-US" dirty="0"/>
              <a:t> </a:t>
            </a:r>
            <a:r>
              <a:rPr lang="en-US" dirty="0" err="1"/>
              <a:t>predicciones</a:t>
            </a:r>
            <a:r>
              <a:rPr lang="en-US" dirty="0"/>
              <a:t> para determiner </a:t>
            </a:r>
            <a:r>
              <a:rPr lang="en-US" dirty="0" err="1"/>
              <a:t>qué</a:t>
            </a:r>
            <a:r>
              <a:rPr lang="en-US" dirty="0"/>
              <a:t> </a:t>
            </a:r>
            <a:r>
              <a:rPr lang="en-US" dirty="0" err="1"/>
              <a:t>clasificación</a:t>
            </a:r>
            <a:r>
              <a:rPr lang="en-US" dirty="0"/>
              <a:t> </a:t>
            </a:r>
            <a:r>
              <a:rPr lang="en-US" dirty="0" err="1"/>
              <a:t>corresponde</a:t>
            </a:r>
            <a:r>
              <a:rPr lang="en-US" dirty="0"/>
              <a:t> a la imagen. </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Instalar</a:t>
            </a:r>
            <a:r>
              <a:rPr lang="en-US" sz="1568" b="1" dirty="0">
                <a:solidFill>
                  <a:srgbClr val="0072C6"/>
                </a:solidFill>
              </a:rPr>
              <a:t> </a:t>
            </a:r>
            <a:r>
              <a:rPr lang="en-US" sz="1568" b="1" dirty="0" err="1">
                <a:solidFill>
                  <a:srgbClr val="0072C6"/>
                </a:solidFill>
              </a:rPr>
              <a:t>los</a:t>
            </a:r>
            <a:r>
              <a:rPr lang="en-US" sz="1568" b="1" dirty="0">
                <a:solidFill>
                  <a:srgbClr val="0072C6"/>
                </a:solidFill>
              </a:rPr>
              <a:t> </a:t>
            </a:r>
            <a:r>
              <a:rPr lang="en-US" sz="1568" b="1" dirty="0" err="1">
                <a:solidFill>
                  <a:srgbClr val="0072C6"/>
                </a:solidFill>
              </a:rPr>
              <a:t>paquetes</a:t>
            </a:r>
            <a:r>
              <a:rPr lang="en-US" sz="1568" b="1" dirty="0">
                <a:solidFill>
                  <a:srgbClr val="0072C6"/>
                </a:solidFill>
              </a:rPr>
              <a:t> </a:t>
            </a:r>
            <a:r>
              <a:rPr lang="en-US" sz="1568" b="1" dirty="0" err="1">
                <a:solidFill>
                  <a:srgbClr val="0072C6"/>
                </a:solidFill>
              </a:rPr>
              <a:t>necesarios</a:t>
            </a:r>
            <a:r>
              <a:rPr lang="en-US" sz="1568" b="1" dirty="0">
                <a:solidFill>
                  <a:srgbClr val="0072C6"/>
                </a:solidFill>
              </a:rPr>
              <a:t>. </a:t>
            </a:r>
          </a:p>
          <a:p>
            <a:pPr>
              <a:spcAft>
                <a:spcPts val="588"/>
              </a:spcAft>
            </a:pPr>
            <a:r>
              <a:rPr lang="en-US" sz="1568" dirty="0">
                <a:gradFill>
                  <a:gsLst>
                    <a:gs pos="2917">
                      <a:schemeClr val="tx1"/>
                    </a:gs>
                    <a:gs pos="30000">
                      <a:schemeClr val="tx1"/>
                    </a:gs>
                  </a:gsLst>
                  <a:lin ang="5400000" scaled="0"/>
                </a:gradFill>
              </a:rPr>
              <a:t>Azure Custom Vision </a:t>
            </a:r>
            <a:r>
              <a:rPr lang="en-US" sz="1568" dirty="0" err="1">
                <a:gradFill>
                  <a:gsLst>
                    <a:gs pos="2917">
                      <a:schemeClr val="tx1"/>
                    </a:gs>
                    <a:gs pos="30000">
                      <a:schemeClr val="tx1"/>
                    </a:gs>
                  </a:gsLst>
                  <a:lin ang="5400000" scaled="0"/>
                </a:gradFill>
              </a:rPr>
              <a:t>tiene</a:t>
            </a:r>
            <a:r>
              <a:rPr lang="en-US" sz="1568" dirty="0">
                <a:gradFill>
                  <a:gsLst>
                    <a:gs pos="2917">
                      <a:schemeClr val="tx1"/>
                    </a:gs>
                    <a:gs pos="30000">
                      <a:schemeClr val="tx1"/>
                    </a:gs>
                  </a:gsLst>
                  <a:lin ang="5400000" scaled="0"/>
                </a:gradFill>
              </a:rPr>
              <a:t> un SDK disponible </a:t>
            </a:r>
            <a:r>
              <a:rPr lang="en-US" sz="1568" dirty="0" err="1">
                <a:gradFill>
                  <a:gsLst>
                    <a:gs pos="2917">
                      <a:schemeClr val="tx1"/>
                    </a:gs>
                    <a:gs pos="30000">
                      <a:schemeClr val="tx1"/>
                    </a:gs>
                  </a:gsLst>
                  <a:lin ang="5400000" scaled="0"/>
                </a:gradFill>
              </a:rPr>
              <a:t>en</a:t>
            </a:r>
            <a:r>
              <a:rPr lang="en-US" sz="1568" dirty="0">
                <a:gradFill>
                  <a:gsLst>
                    <a:gs pos="2917">
                      <a:schemeClr val="tx1"/>
                    </a:gs>
                    <a:gs pos="30000">
                      <a:schemeClr val="tx1"/>
                    </a:gs>
                  </a:gsLst>
                  <a:lin ang="5400000" scaled="0"/>
                </a:gradFill>
              </a:rPr>
              <a:t> Python para </a:t>
            </a:r>
            <a:r>
              <a:rPr lang="en-US" sz="1568" dirty="0" err="1">
                <a:gradFill>
                  <a:gsLst>
                    <a:gs pos="2917">
                      <a:schemeClr val="tx1"/>
                    </a:gs>
                    <a:gs pos="30000">
                      <a:schemeClr val="tx1"/>
                    </a:gs>
                  </a:gsLst>
                  <a:lin ang="5400000" scaled="0"/>
                </a:gradFill>
              </a:rPr>
              <a:t>hacer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predicciones</a:t>
            </a:r>
            <a:r>
              <a:rPr lang="en-US" sz="1568" dirty="0">
                <a:gradFill>
                  <a:gsLst>
                    <a:gs pos="2917">
                      <a:schemeClr val="tx1"/>
                    </a:gs>
                    <a:gs pos="30000">
                      <a:schemeClr val="tx1"/>
                    </a:gs>
                  </a:gsLst>
                  <a:lin ang="5400000" scaled="0"/>
                </a:gradFill>
              </a:rPr>
              <a:t>. </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dirty="0">
                <a:solidFill>
                  <a:srgbClr val="0072C6"/>
                </a:solidFill>
              </a:rPr>
              <a:t>Carga </a:t>
            </a:r>
            <a:r>
              <a:rPr lang="en-US" sz="1568" b="1" dirty="0" err="1">
                <a:solidFill>
                  <a:srgbClr val="0072C6"/>
                </a:solidFill>
              </a:rPr>
              <a:t>los</a:t>
            </a:r>
            <a:r>
              <a:rPr lang="en-US" sz="1568" b="1" dirty="0">
                <a:solidFill>
                  <a:srgbClr val="0072C6"/>
                </a:solidFill>
              </a:rPr>
              <a:t> </a:t>
            </a:r>
            <a:r>
              <a:rPr lang="en-US" sz="1568" b="1" dirty="0" err="1">
                <a:solidFill>
                  <a:srgbClr val="0072C6"/>
                </a:solidFill>
              </a:rPr>
              <a:t>valores</a:t>
            </a:r>
            <a:r>
              <a:rPr lang="en-US" sz="1568" b="1" dirty="0">
                <a:solidFill>
                  <a:srgbClr val="0072C6"/>
                </a:solidFill>
              </a:rPr>
              <a:t> de la </a:t>
            </a:r>
            <a:r>
              <a:rPr lang="en-US" sz="1568" b="1" dirty="0" err="1">
                <a:solidFill>
                  <a:srgbClr val="0072C6"/>
                </a:solidFill>
              </a:rPr>
              <a:t>llave</a:t>
            </a:r>
            <a:r>
              <a:rPr lang="en-US" sz="1568" b="1" dirty="0">
                <a:solidFill>
                  <a:srgbClr val="0072C6"/>
                </a:solidFill>
              </a:rPr>
              <a:t> </a:t>
            </a:r>
            <a:r>
              <a:rPr lang="en-US" sz="1568" b="1" dirty="0" err="1">
                <a:solidFill>
                  <a:srgbClr val="0072C6"/>
                </a:solidFill>
              </a:rPr>
              <a:t>adecuada</a:t>
            </a:r>
            <a:r>
              <a:rPr lang="en-US" sz="1568" b="1" dirty="0">
                <a:solidFill>
                  <a:srgbClr val="0072C6"/>
                </a:solidFill>
              </a:rPr>
              <a:t>. </a:t>
            </a:r>
          </a:p>
          <a:p>
            <a:pPr>
              <a:spcAft>
                <a:spcPts val="588"/>
              </a:spcAft>
            </a:pPr>
            <a:r>
              <a:rPr lang="en-US" sz="1568" dirty="0">
                <a:gradFill>
                  <a:gsLst>
                    <a:gs pos="2917">
                      <a:schemeClr val="tx1"/>
                    </a:gs>
                    <a:gs pos="30000">
                      <a:schemeClr val="tx1"/>
                    </a:gs>
                  </a:gsLst>
                  <a:lin ang="5400000" scaled="0"/>
                </a:gradFill>
              </a:rPr>
              <a:t>Para </a:t>
            </a:r>
            <a:r>
              <a:rPr lang="en-US" sz="1568" dirty="0" err="1">
                <a:gradFill>
                  <a:gsLst>
                    <a:gs pos="2917">
                      <a:schemeClr val="tx1"/>
                    </a:gs>
                    <a:gs pos="30000">
                      <a:schemeClr val="tx1"/>
                    </a:gs>
                  </a:gsLst>
                  <a:lin ang="5400000" scaled="0"/>
                </a:gradFill>
              </a:rPr>
              <a:t>llamar</a:t>
            </a:r>
            <a:r>
              <a:rPr lang="en-US" sz="1568" dirty="0">
                <a:gradFill>
                  <a:gsLst>
                    <a:gs pos="2917">
                      <a:schemeClr val="tx1"/>
                    </a:gs>
                    <a:gs pos="30000">
                      <a:schemeClr val="tx1"/>
                    </a:gs>
                  </a:gsLst>
                  <a:lin ang="5400000" scaled="0"/>
                </a:gradFill>
              </a:rPr>
              <a:t> a </a:t>
            </a: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necesita</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ID, </a:t>
            </a:r>
            <a:r>
              <a:rPr lang="en-US" sz="1568" dirty="0" err="1">
                <a:gradFill>
                  <a:gsLst>
                    <a:gs pos="2917">
                      <a:schemeClr val="tx1"/>
                    </a:gs>
                    <a:gs pos="30000">
                      <a:schemeClr val="tx1"/>
                    </a:gs>
                  </a:gsLst>
                  <a:lin ang="5400000" scaled="0"/>
                </a:gradFill>
              </a:rPr>
              <a:t>nombre</a:t>
            </a:r>
            <a:r>
              <a:rPr lang="en-US" sz="1568" dirty="0">
                <a:gradFill>
                  <a:gsLst>
                    <a:gs pos="2917">
                      <a:schemeClr val="tx1"/>
                    </a:gs>
                    <a:gs pos="30000">
                      <a:schemeClr val="tx1"/>
                    </a:gs>
                  </a:gsLst>
                  <a:lin ang="5400000" scaled="0"/>
                </a:gradFill>
              </a:rPr>
              <a:t> y la </a:t>
            </a:r>
            <a:r>
              <a:rPr lang="en-US" sz="1568" dirty="0" err="1">
                <a:gradFill>
                  <a:gsLst>
                    <a:gs pos="2917">
                      <a:schemeClr val="tx1"/>
                    </a:gs>
                    <a:gs pos="30000">
                      <a:schemeClr val="tx1"/>
                    </a:gs>
                  </a:gsLst>
                  <a:lin ang="5400000" scaled="0"/>
                </a:gradFill>
              </a:rPr>
              <a:t>llave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contraseña</a:t>
            </a:r>
            <a:r>
              <a:rPr lang="en-US" sz="1568" dirty="0">
                <a:gradFill>
                  <a:gsLst>
                    <a:gs pos="2917">
                      <a:schemeClr val="tx1"/>
                    </a:gs>
                    <a:gs pos="30000">
                      <a:schemeClr val="tx1"/>
                    </a:gs>
                  </a:gsLst>
                  <a:lin ang="5400000" scaled="0"/>
                </a:gradFill>
              </a:rPr>
              <a:t>)</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Realiza</a:t>
            </a:r>
            <a:r>
              <a:rPr lang="en-US" sz="1568" b="1" dirty="0">
                <a:solidFill>
                  <a:srgbClr val="0072C6"/>
                </a:solidFill>
              </a:rPr>
              <a:t> la </a:t>
            </a:r>
            <a:r>
              <a:rPr lang="en-US" sz="1568" b="1" dirty="0" err="1">
                <a:solidFill>
                  <a:srgbClr val="0072C6"/>
                </a:solidFill>
              </a:rPr>
              <a:t>predicción</a:t>
            </a:r>
            <a:endParaRPr lang="en-US" sz="1568" b="1" dirty="0">
              <a:solidFill>
                <a:schemeClr val="tx2"/>
              </a:solidFill>
            </a:endParaRPr>
          </a:p>
          <a:p>
            <a:pPr>
              <a:spcAft>
                <a:spcPts val="588"/>
              </a:spcAft>
            </a:pPr>
            <a:r>
              <a:rPr lang="en-US" sz="1568" dirty="0" err="1">
                <a:gradFill>
                  <a:gsLst>
                    <a:gs pos="2917">
                      <a:schemeClr val="tx1"/>
                    </a:gs>
                    <a:gs pos="30000">
                      <a:schemeClr val="tx1"/>
                    </a:gs>
                  </a:gsLst>
                  <a:lin ang="5400000" scaled="0"/>
                </a:gradFill>
              </a:rPr>
              <a:t>Utilice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SDK para </a:t>
            </a:r>
            <a:r>
              <a:rPr lang="en-US" sz="1568" dirty="0" err="1">
                <a:gradFill>
                  <a:gsLst>
                    <a:gs pos="2917">
                      <a:schemeClr val="tx1"/>
                    </a:gs>
                    <a:gs pos="30000">
                      <a:schemeClr val="tx1"/>
                    </a:gs>
                  </a:gsLst>
                  <a:lin ang="5400000" scaled="0"/>
                </a:gradFill>
              </a:rPr>
              <a:t>cargar</a:t>
            </a:r>
            <a:r>
              <a:rPr lang="en-US" sz="1568" dirty="0">
                <a:gradFill>
                  <a:gsLst>
                    <a:gs pos="2917">
                      <a:schemeClr val="tx1"/>
                    </a:gs>
                    <a:gs pos="30000">
                      <a:schemeClr val="tx1"/>
                    </a:gs>
                  </a:gsLst>
                  <a:lin ang="5400000" scaled="0"/>
                </a:gradFill>
              </a:rPr>
              <a:t> la imagen </a:t>
            </a:r>
            <a:r>
              <a:rPr lang="en-US" sz="1568" dirty="0" err="1">
                <a:gradFill>
                  <a:gsLst>
                    <a:gs pos="2917">
                      <a:schemeClr val="tx1"/>
                    </a:gs>
                    <a:gs pos="30000">
                      <a:schemeClr val="tx1"/>
                    </a:gs>
                  </a:gsLst>
                  <a:lin ang="5400000" scaled="0"/>
                </a:gradFill>
              </a:rPr>
              <a:t>en</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y </a:t>
            </a:r>
            <a:r>
              <a:rPr lang="en-US" sz="1568" dirty="0" err="1">
                <a:gradFill>
                  <a:gsLst>
                    <a:gs pos="2917">
                      <a:schemeClr val="tx1"/>
                    </a:gs>
                    <a:gs pos="30000">
                      <a:schemeClr val="tx1"/>
                    </a:gs>
                  </a:gsLst>
                  <a:lin ang="5400000" scaled="0"/>
                </a:gradFill>
              </a:rPr>
              <a:t>realizar</a:t>
            </a:r>
            <a:r>
              <a:rPr lang="en-US" sz="1568" dirty="0">
                <a:gradFill>
                  <a:gsLst>
                    <a:gs pos="2917">
                      <a:schemeClr val="tx1"/>
                    </a:gs>
                    <a:gs pos="30000">
                      <a:schemeClr val="tx1"/>
                    </a:gs>
                  </a:gsLst>
                  <a:lin ang="5400000" scaled="0"/>
                </a:gradFill>
              </a:rPr>
              <a:t> la </a:t>
            </a:r>
            <a:r>
              <a:rPr lang="en-US" sz="1568" dirty="0" err="1">
                <a:gradFill>
                  <a:gsLst>
                    <a:gs pos="2917">
                      <a:schemeClr val="tx1"/>
                    </a:gs>
                    <a:gs pos="30000">
                      <a:schemeClr val="tx1"/>
                    </a:gs>
                  </a:gsLst>
                  <a:lin ang="5400000" scaled="0"/>
                </a:gradFill>
              </a:rPr>
              <a:t>predicción</a:t>
            </a:r>
            <a:r>
              <a:rPr lang="en-US" sz="1568" dirty="0">
                <a:gradFill>
                  <a:gsLst>
                    <a:gs pos="2917">
                      <a:schemeClr val="tx1"/>
                    </a:gs>
                    <a:gs pos="30000">
                      <a:schemeClr val="tx1"/>
                    </a:gs>
                  </a:gsLst>
                  <a:lin ang="5400000" scaled="0"/>
                </a:gradFill>
              </a:rPr>
              <a:t>. </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a:t>Usar un </a:t>
            </a:r>
            <a:r>
              <a:rPr lang="en-US" sz="6600" dirty="0" err="1"/>
              <a:t>módelo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n-US" dirty="0"/>
              <a:t>¿</a:t>
            </a:r>
            <a:r>
              <a:rPr lang="en-US" dirty="0" err="1"/>
              <a:t>Qué</a:t>
            </a:r>
            <a:r>
              <a:rPr lang="en-US" dirty="0"/>
              <a:t> es lo </a:t>
            </a:r>
            <a:r>
              <a:rPr lang="en-US" dirty="0" err="1"/>
              <a:t>siguiente</a:t>
            </a:r>
            <a:r>
              <a:rPr lang="en-US" dirty="0"/>
              <a:t>?</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5311753" cy="3334631"/>
          </a:xfrm>
        </p:spPr>
        <p:txBody>
          <a:bodyPr/>
          <a:lstStyle/>
          <a:p>
            <a:r>
              <a:rPr lang="en-US" dirty="0" err="1"/>
              <a:t>Aprende</a:t>
            </a:r>
            <a:r>
              <a:rPr lang="en-US" dirty="0"/>
              <a:t> </a:t>
            </a:r>
            <a:r>
              <a:rPr lang="en-US" dirty="0" err="1"/>
              <a:t>sobre</a:t>
            </a:r>
            <a:r>
              <a:rPr lang="en-US" dirty="0"/>
              <a:t> la </a:t>
            </a:r>
            <a:r>
              <a:rPr lang="en-US" dirty="0" err="1">
                <a:hlinkClick r:id="rId3"/>
              </a:rPr>
              <a:t>Detección</a:t>
            </a:r>
            <a:r>
              <a:rPr lang="en-US" dirty="0">
                <a:hlinkClick r:id="rId3"/>
              </a:rPr>
              <a:t> de </a:t>
            </a:r>
            <a:r>
              <a:rPr lang="en-US" dirty="0" err="1">
                <a:hlinkClick r:id="rId3"/>
              </a:rPr>
              <a:t>Objetos</a:t>
            </a:r>
            <a:r>
              <a:rPr lang="en-US" dirty="0"/>
              <a:t>.</a:t>
            </a:r>
          </a:p>
          <a:p>
            <a:r>
              <a:rPr lang="en-US" dirty="0" err="1"/>
              <a:t>Creación</a:t>
            </a:r>
            <a:r>
              <a:rPr lang="en-US" dirty="0"/>
              <a:t> de </a:t>
            </a:r>
            <a:r>
              <a:rPr lang="en-US" dirty="0" err="1"/>
              <a:t>modelos</a:t>
            </a:r>
            <a:r>
              <a:rPr lang="en-US" dirty="0"/>
              <a:t> </a:t>
            </a:r>
            <a:r>
              <a:rPr lang="en-US" dirty="0" err="1"/>
              <a:t>personalizados</a:t>
            </a:r>
            <a:r>
              <a:rPr lang="en-US" dirty="0"/>
              <a:t> con </a:t>
            </a:r>
            <a:r>
              <a:rPr lang="en-US" dirty="0">
                <a:hlinkClick r:id="rId4"/>
              </a:rPr>
              <a:t>TensorFlow</a:t>
            </a:r>
            <a:endParaRPr lang="en-US" dirty="0"/>
          </a:p>
          <a:p>
            <a:endParaRPr lang="en-US" dirty="0"/>
          </a:p>
        </p:txBody>
      </p:sp>
      <p:sp>
        <p:nvSpPr>
          <p:cNvPr id="6" name="Rectangle 5">
            <a:extLst>
              <a:ext uri="{FF2B5EF4-FFF2-40B4-BE49-F238E27FC236}">
                <a16:creationId xmlns:a16="http://schemas.microsoft.com/office/drawing/2014/main" id="{FB48FDF8-30BE-B040-AE32-6A8989D5F721}"/>
              </a:ext>
            </a:extLst>
          </p:cNvPr>
          <p:cNvSpPr/>
          <p:nvPr/>
        </p:nvSpPr>
        <p:spPr bwMode="auto">
          <a:xfrm>
            <a:off x="6001415" y="1364712"/>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6302586" y="1788614"/>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400" dirty="0"/>
              <a:t>Por favor, </a:t>
            </a:r>
            <a:r>
              <a:rPr lang="en-US" sz="2400" dirty="0" err="1"/>
              <a:t>dinos</a:t>
            </a:r>
            <a:r>
              <a:rPr lang="en-US" sz="2400" dirty="0"/>
              <a:t> </a:t>
            </a:r>
            <a:r>
              <a:rPr lang="en-US" sz="2400" dirty="0" err="1"/>
              <a:t>qué</a:t>
            </a:r>
            <a:r>
              <a:rPr lang="en-US" sz="2400" dirty="0"/>
              <a:t> </a:t>
            </a:r>
            <a:r>
              <a:rPr lang="en-US" sz="2400" dirty="0" err="1"/>
              <a:t>te</a:t>
            </a:r>
            <a:r>
              <a:rPr lang="en-US" sz="2400" dirty="0"/>
              <a:t> ha </a:t>
            </a:r>
            <a:r>
              <a:rPr lang="en-US" sz="2400" dirty="0" err="1"/>
              <a:t>parecido</a:t>
            </a:r>
            <a:r>
              <a:rPr lang="en-US" sz="2400" dirty="0"/>
              <a:t> </a:t>
            </a:r>
            <a:r>
              <a:rPr lang="en-US" sz="2400" dirty="0" err="1"/>
              <a:t>este</a:t>
            </a:r>
            <a:r>
              <a:rPr lang="en-US" sz="2400" dirty="0"/>
              <a:t> taller </a:t>
            </a:r>
            <a:r>
              <a:rPr lang="en-US" sz="2400" dirty="0" err="1"/>
              <a:t>rellenando</a:t>
            </a:r>
            <a:r>
              <a:rPr lang="en-US" sz="2400" dirty="0"/>
              <a:t> </a:t>
            </a:r>
            <a:r>
              <a:rPr lang="en-US" sz="2400" dirty="0" err="1"/>
              <a:t>esta</a:t>
            </a:r>
            <a:r>
              <a:rPr lang="en-US" sz="2400" dirty="0"/>
              <a:t> </a:t>
            </a:r>
            <a:r>
              <a:rPr lang="en-US" sz="2400" dirty="0" err="1"/>
              <a:t>encuesta</a:t>
            </a:r>
            <a:r>
              <a:rPr lang="en-US" sz="2400" dirty="0"/>
              <a:t>: </a:t>
            </a:r>
            <a:endParaRPr lang="en-US" sz="2800" dirty="0"/>
          </a:p>
          <a:p>
            <a:pPr defTabSz="932742">
              <a:spcAft>
                <a:spcPts val="600"/>
              </a:spcAft>
              <a:buSzPct val="90000"/>
            </a:pPr>
            <a:r>
              <a:rPr lang="en-US" sz="2800" dirty="0">
                <a:hlinkClick r:id="rId5"/>
              </a:rPr>
              <a:t>https://aka.ms/workshopomatic-feedback</a:t>
            </a:r>
            <a:endParaRPr lang="en-US" sz="2800" dirty="0"/>
          </a:p>
          <a:p>
            <a:pPr defTabSz="932742">
              <a:spcAft>
                <a:spcPts val="600"/>
              </a:spcAft>
              <a:buSzPct val="90000"/>
            </a:pPr>
            <a:endParaRPr lang="en-US" sz="2800" dirty="0"/>
          </a:p>
        </p:txBody>
      </p:sp>
      <p:sp>
        <p:nvSpPr>
          <p:cNvPr id="9" name="TextBox 8">
            <a:extLst>
              <a:ext uri="{FF2B5EF4-FFF2-40B4-BE49-F238E27FC236}">
                <a16:creationId xmlns:a16="http://schemas.microsoft.com/office/drawing/2014/main" id="{494BE90A-CB46-9745-81D8-4DDAD5F43F96}"/>
              </a:ext>
            </a:extLst>
          </p:cNvPr>
          <p:cNvSpPr txBox="1"/>
          <p:nvPr/>
        </p:nvSpPr>
        <p:spPr>
          <a:xfrm>
            <a:off x="1630017"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5069978"/>
          </a:xfrm>
          <a:prstGeom prst="rect">
            <a:avLst/>
          </a:prstGeom>
        </p:spPr>
        <p:txBody>
          <a:bodyPr wrap="square">
            <a:spAutoFit/>
          </a:bodyPr>
          <a:lstStyle/>
          <a:p>
            <a:pPr algn="ctr"/>
            <a:r>
              <a:rPr lang="en-US" sz="6469" i="1" dirty="0">
                <a:solidFill>
                  <a:schemeClr val="accent5"/>
                </a:solidFill>
                <a:latin typeface="+mj-lt"/>
              </a:rPr>
              <a:t>“</a:t>
            </a:r>
            <a:r>
              <a:rPr lang="en-US" sz="6469" i="1" dirty="0" err="1">
                <a:solidFill>
                  <a:schemeClr val="accent5"/>
                </a:solidFill>
                <a:latin typeface="+mj-lt"/>
              </a:rPr>
              <a:t>Inteligencia</a:t>
            </a:r>
            <a:r>
              <a:rPr lang="en-US" sz="6469" i="1" dirty="0">
                <a:solidFill>
                  <a:schemeClr val="accent5"/>
                </a:solidFill>
                <a:latin typeface="+mj-lt"/>
              </a:rPr>
              <a:t> Artificial es lo que las </a:t>
            </a:r>
            <a:r>
              <a:rPr lang="en-US" sz="6469" i="1" dirty="0" err="1">
                <a:solidFill>
                  <a:schemeClr val="accent5"/>
                </a:solidFill>
                <a:latin typeface="+mj-lt"/>
              </a:rPr>
              <a:t>computadoras</a:t>
            </a:r>
            <a:r>
              <a:rPr lang="en-US" sz="6469" i="1" dirty="0">
                <a:solidFill>
                  <a:schemeClr val="accent5"/>
                </a:solidFill>
                <a:latin typeface="+mj-lt"/>
              </a:rPr>
              <a:t> </a:t>
            </a:r>
            <a:r>
              <a:rPr lang="en-US" sz="6469" i="1" dirty="0" err="1">
                <a:solidFill>
                  <a:schemeClr val="accent5"/>
                </a:solidFill>
                <a:latin typeface="+mj-lt"/>
              </a:rPr>
              <a:t>hacen</a:t>
            </a:r>
            <a:r>
              <a:rPr lang="en-US" sz="6469" i="1" dirty="0">
                <a:solidFill>
                  <a:schemeClr val="accent5"/>
                </a:solidFill>
                <a:latin typeface="+mj-lt"/>
              </a:rPr>
              <a:t> que </a:t>
            </a:r>
            <a:r>
              <a:rPr lang="en-US" sz="6469" i="1" dirty="0" err="1">
                <a:solidFill>
                  <a:schemeClr val="accent5"/>
                </a:solidFill>
                <a:latin typeface="+mj-lt"/>
              </a:rPr>
              <a:t>normalmente</a:t>
            </a:r>
            <a:r>
              <a:rPr lang="en-US" sz="6469" i="1" dirty="0">
                <a:solidFill>
                  <a:schemeClr val="accent5"/>
                </a:solidFill>
                <a:latin typeface="+mj-lt"/>
              </a:rPr>
              <a:t> </a:t>
            </a:r>
            <a:r>
              <a:rPr lang="en-US" sz="6469" i="1" dirty="0" err="1">
                <a:solidFill>
                  <a:schemeClr val="accent5"/>
                </a:solidFill>
                <a:latin typeface="+mj-lt"/>
              </a:rPr>
              <a:t>considerariamos</a:t>
            </a:r>
            <a:r>
              <a:rPr lang="en-US" sz="6469" i="1" dirty="0">
                <a:solidFill>
                  <a:schemeClr val="accent5"/>
                </a:solidFill>
                <a:latin typeface="+mj-lt"/>
              </a:rPr>
              <a:t> </a:t>
            </a:r>
            <a:r>
              <a:rPr lang="en-US" sz="6469" i="1" dirty="0" err="1">
                <a:solidFill>
                  <a:schemeClr val="accent5"/>
                </a:solidFill>
                <a:latin typeface="+mj-lt"/>
              </a:rPr>
              <a:t>inteligentes</a:t>
            </a:r>
            <a:r>
              <a:rPr lang="en-US" sz="6469" i="1" dirty="0">
                <a:solidFill>
                  <a:schemeClr val="accent5"/>
                </a:solidFill>
                <a:latin typeface="+mj-lt"/>
              </a:rPr>
              <a:t> </a:t>
            </a:r>
            <a:r>
              <a:rPr lang="en-US" sz="6469" i="1" dirty="0" err="1">
                <a:solidFill>
                  <a:schemeClr val="accent5"/>
                </a:solidFill>
                <a:latin typeface="+mj-lt"/>
              </a:rPr>
              <a:t>en</a:t>
            </a:r>
            <a:r>
              <a:rPr lang="en-US" sz="6469" i="1" dirty="0">
                <a:solidFill>
                  <a:schemeClr val="accent5"/>
                </a:solidFill>
                <a:latin typeface="+mj-lt"/>
              </a:rPr>
              <a:t> </a:t>
            </a:r>
            <a:r>
              <a:rPr lang="en-US" sz="6469" i="1" dirty="0" err="1">
                <a:solidFill>
                  <a:schemeClr val="accent5"/>
                </a:solidFill>
                <a:latin typeface="+mj-lt"/>
              </a:rPr>
              <a:t>humanos</a:t>
            </a:r>
            <a:r>
              <a:rPr lang="en-US" sz="6469" i="1" dirty="0">
                <a:solidFill>
                  <a:schemeClr val="accent5"/>
                </a:solidFill>
                <a:latin typeface="+mj-lt"/>
              </a:rPr>
              <a:t>. ”. </a:t>
            </a:r>
          </a:p>
          <a:p>
            <a:pPr algn="ctr"/>
            <a:endParaRPr lang="en-US" sz="6469" i="1" dirty="0">
              <a:solidFill>
                <a:schemeClr val="accent5"/>
              </a:solidFill>
              <a:latin typeface="+mj-lt"/>
            </a:endParaRP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dirty="0"/>
              <a:t>Rick Baraza,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681030" y="3220605"/>
            <a:ext cx="2341372" cy="1323439"/>
          </a:xfrm>
          <a:prstGeom prst="rect">
            <a:avLst/>
          </a:prstGeom>
          <a:noFill/>
        </p:spPr>
        <p:txBody>
          <a:bodyPr wrap="square" rtlCol="0">
            <a:spAutoFit/>
          </a:bodyPr>
          <a:lstStyle/>
          <a:p>
            <a:r>
              <a:rPr lang="en-US" sz="4000" dirty="0">
                <a:latin typeface="+mj-lt"/>
              </a:rPr>
              <a:t>Entrada Sensorial</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022334" y="1542446"/>
            <a:ext cx="2147332"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latin typeface="+mj-lt"/>
              </a:rPr>
              <a:t>Modelo</a:t>
            </a:r>
            <a:endParaRPr lang="en-US" sz="3600" dirty="0">
              <a:solidFill>
                <a:schemeClr val="bg1"/>
              </a:solidFill>
              <a:latin typeface="+mj-lt"/>
            </a:endParaRPr>
          </a:p>
        </p:txBody>
      </p:sp>
      <p:grpSp>
        <p:nvGrpSpPr>
          <p:cNvPr id="10" name="Group 9"/>
          <p:cNvGrpSpPr/>
          <p:nvPr/>
        </p:nvGrpSpPr>
        <p:grpSpPr>
          <a:xfrm>
            <a:off x="8594908" y="3528381"/>
            <a:ext cx="3367656" cy="707886"/>
            <a:chOff x="8503741" y="3627916"/>
            <a:chExt cx="3368613" cy="708086"/>
          </a:xfrm>
        </p:grpSpPr>
        <p:sp>
          <p:nvSpPr>
            <p:cNvPr id="11" name="TextBox 10"/>
            <p:cNvSpPr txBox="1"/>
            <p:nvPr/>
          </p:nvSpPr>
          <p:spPr>
            <a:xfrm>
              <a:off x="9114319" y="3627916"/>
              <a:ext cx="2758035" cy="708086"/>
            </a:xfrm>
            <a:prstGeom prst="rect">
              <a:avLst/>
            </a:prstGeom>
            <a:noFill/>
          </p:spPr>
          <p:txBody>
            <a:bodyPr wrap="square" rtlCol="0">
              <a:spAutoFit/>
            </a:bodyPr>
            <a:lstStyle/>
            <a:p>
              <a:r>
                <a:rPr lang="en-US" sz="4000" dirty="0" err="1">
                  <a:latin typeface="+mj-lt"/>
                </a:rPr>
                <a:t>Conducta</a:t>
              </a:r>
              <a:endParaRPr lang="en-US" sz="4000" dirty="0">
                <a:latin typeface="+mj-lt"/>
              </a:endParaRPr>
            </a:p>
          </p:txBody>
        </p:sp>
        <p:cxnSp>
          <p:nvCxnSpPr>
            <p:cNvPr id="12" name="Straight Arrow Connector 11"/>
            <p:cNvCxnSpPr/>
            <p:nvPr/>
          </p:nvCxnSpPr>
          <p:spPr>
            <a:xfrm>
              <a:off x="8503741" y="4102276"/>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4973686" y="1750841"/>
            <a:ext cx="233214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bg1"/>
                </a:solidFill>
                <a:latin typeface="+mj-lt"/>
              </a:rPr>
              <a:t>Modelo</a:t>
            </a:r>
            <a:endParaRPr lang="en-US" sz="4000" dirty="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dirty="0" err="1">
                  <a:latin typeface="+mj-lt"/>
                </a:rPr>
                <a:t>Respuestas</a:t>
              </a:r>
              <a:endParaRPr lang="en-US" sz="4000" dirty="0">
                <a:latin typeface="+mj-lt"/>
              </a:endParaRP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567110" y="3693935"/>
            <a:ext cx="2757253" cy="719993"/>
            <a:chOff x="1565825" y="3579892"/>
            <a:chExt cx="2758035" cy="720197"/>
          </a:xfrm>
        </p:grpSpPr>
        <p:sp>
          <p:nvSpPr>
            <p:cNvPr id="6" name="TextBox 5"/>
            <p:cNvSpPr txBox="1"/>
            <p:nvPr/>
          </p:nvSpPr>
          <p:spPr>
            <a:xfrm>
              <a:off x="1565825" y="3579892"/>
              <a:ext cx="2758035" cy="720197"/>
            </a:xfrm>
            <a:prstGeom prst="rect">
              <a:avLst/>
            </a:prstGeom>
            <a:noFill/>
          </p:spPr>
          <p:txBody>
            <a:bodyPr wrap="square" rtlCol="0">
              <a:spAutoFit/>
            </a:bodyPr>
            <a:lstStyle/>
            <a:p>
              <a:r>
                <a:rPr lang="en-US" sz="4000" dirty="0" err="1">
                  <a:latin typeface="+mj-lt"/>
                </a:rPr>
                <a:t>Datos</a:t>
              </a:r>
              <a:endParaRPr lang="en-US" sz="4000" dirty="0">
                <a:latin typeface="+mj-lt"/>
              </a:endParaRP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mj-lt"/>
              </a:rPr>
              <a:t>Algoritmos</a:t>
            </a:r>
            <a:endParaRPr lang="en-US" dirty="0">
              <a:latin typeface="+mj-lt"/>
            </a:endParaRP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dirty="0">
              <a:latin typeface="+mj-lt"/>
            </a:endParaRPr>
          </a:p>
        </p:txBody>
      </p:sp>
      <p:sp>
        <p:nvSpPr>
          <p:cNvPr id="8" name="Rectangle 7"/>
          <p:cNvSpPr/>
          <p:nvPr/>
        </p:nvSpPr>
        <p:spPr>
          <a:xfrm>
            <a:off x="6342655" y="3034116"/>
            <a:ext cx="1903534" cy="574901"/>
          </a:xfrm>
          <a:prstGeom prst="rect">
            <a:avLst/>
          </a:prstGeom>
        </p:spPr>
        <p:txBody>
          <a:bodyPr wrap="none">
            <a:spAutoFit/>
          </a:bodyPr>
          <a:lstStyle/>
          <a:p>
            <a:pPr algn="ctr"/>
            <a:r>
              <a:rPr lang="en-US" sz="3136" dirty="0" err="1">
                <a:solidFill>
                  <a:schemeClr val="bg1"/>
                </a:solidFill>
                <a:latin typeface="+mj-lt"/>
              </a:rPr>
              <a:t>Enfermas</a:t>
            </a:r>
            <a:r>
              <a:rPr lang="en-US" sz="3136" dirty="0">
                <a:solidFill>
                  <a:schemeClr val="bg1"/>
                </a:solidFill>
                <a:latin typeface="+mj-lt"/>
              </a:rPr>
              <a:t>?</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178943"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Esto</a:t>
            </a:r>
            <a:r>
              <a:rPr lang="en-US" sz="2745" kern="0" dirty="0"/>
              <a:t> es </a:t>
            </a:r>
            <a:r>
              <a:rPr lang="en-US" sz="2745" kern="0" dirty="0" err="1"/>
              <a:t>raro</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Anomalía</a:t>
            </a:r>
            <a:r>
              <a:rPr lang="en-US" sz="2353" i="1" kern="0" dirty="0">
                <a:solidFill>
                  <a:srgbClr val="7030A0"/>
                </a:solidFill>
              </a:rPr>
              <a:t>)</a:t>
            </a:r>
            <a:endParaRPr lang="en-US" sz="2745" i="1" kern="0" dirty="0">
              <a:solidFill>
                <a:srgbClr val="7030A0"/>
              </a:solidFill>
            </a:endParaRPr>
          </a:p>
        </p:txBody>
      </p:sp>
      <p:sp>
        <p:nvSpPr>
          <p:cNvPr id="21" name="TextBox 20"/>
          <p:cNvSpPr txBox="1"/>
          <p:nvPr/>
        </p:nvSpPr>
        <p:spPr>
          <a:xfrm>
            <a:off x="6731385" y="593536"/>
            <a:ext cx="2804607" cy="132137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sigue</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Aprendizaje</a:t>
            </a:r>
            <a:r>
              <a:rPr lang="en-US" sz="2353" i="1" kern="0" dirty="0">
                <a:solidFill>
                  <a:srgbClr val="7030A0"/>
                </a:solidFill>
              </a:rPr>
              <a:t> </a:t>
            </a:r>
            <a:r>
              <a:rPr lang="en-US" sz="2353" i="1" kern="0" dirty="0" err="1">
                <a:solidFill>
                  <a:srgbClr val="7030A0"/>
                </a:solidFill>
              </a:rPr>
              <a:t>por</a:t>
            </a:r>
            <a:r>
              <a:rPr lang="en-US" sz="2353" i="1" kern="0" dirty="0">
                <a:solidFill>
                  <a:srgbClr val="7030A0"/>
                </a:solidFill>
              </a:rPr>
              <a:t> </a:t>
            </a:r>
            <a:r>
              <a:rPr lang="en-US" sz="2353" i="1" kern="0" dirty="0" err="1">
                <a:solidFill>
                  <a:srgbClr val="7030A0"/>
                </a:solidFill>
              </a:rPr>
              <a:t>Refuerzo</a:t>
            </a:r>
            <a:r>
              <a:rPr lang="en-US" sz="2353" i="1" kern="0" dirty="0">
                <a:solidFill>
                  <a:srgbClr val="7030A0"/>
                </a:solidFill>
              </a:rPr>
              <a:t>)</a:t>
            </a:r>
            <a:endParaRPr lang="en-US" sz="2745" i="1" kern="0" dirty="0">
              <a:solidFill>
                <a:srgbClr val="7030A0"/>
              </a:solidFill>
            </a:endParaRPr>
          </a:p>
        </p:txBody>
      </p:sp>
      <p:sp>
        <p:nvSpPr>
          <p:cNvPr id="14" name="TextBox 13"/>
          <p:cNvSpPr txBox="1"/>
          <p:nvPr/>
        </p:nvSpPr>
        <p:spPr>
          <a:xfrm>
            <a:off x="4126888" y="295886"/>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Predecir</a:t>
            </a:r>
            <a:r>
              <a:rPr lang="en-US" sz="2745" kern="0" dirty="0"/>
              <a:t> </a:t>
            </a:r>
            <a:r>
              <a:rPr lang="en-US" sz="2745" kern="0" dirty="0" err="1"/>
              <a:t>cuánto</a:t>
            </a:r>
            <a:r>
              <a:rPr lang="en-US" sz="2745" kern="0" dirty="0"/>
              <a:t>/</a:t>
            </a:r>
            <a:r>
              <a:rPr lang="en-US" sz="2745" kern="0" dirty="0" err="1"/>
              <a:t>cuántos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Regresión</a:t>
            </a:r>
            <a:r>
              <a:rPr lang="en-US" sz="2353" i="1" kern="0" dirty="0">
                <a:solidFill>
                  <a:srgbClr val="7030A0"/>
                </a:solidFill>
              </a:rPr>
              <a:t>)</a:t>
            </a:r>
          </a:p>
        </p:txBody>
      </p:sp>
      <p:sp>
        <p:nvSpPr>
          <p:cNvPr id="6" name="TextBox 5"/>
          <p:cNvSpPr txBox="1"/>
          <p:nvPr/>
        </p:nvSpPr>
        <p:spPr>
          <a:xfrm>
            <a:off x="755286" y="919394"/>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categoría</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sp>
        <p:nvSpPr>
          <p:cNvPr id="17" name="TextBox 16"/>
          <p:cNvSpPr txBox="1"/>
          <p:nvPr/>
        </p:nvSpPr>
        <p:spPr>
          <a:xfrm>
            <a:off x="6931495" y="3702872"/>
            <a:ext cx="2788091" cy="1701545"/>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Estructura</a:t>
            </a:r>
            <a:r>
              <a:rPr lang="en-US" sz="2745" kern="0" dirty="0"/>
              <a:t> de </a:t>
            </a:r>
            <a:r>
              <a:rPr lang="en-US" sz="2745" kern="0" dirty="0" err="1"/>
              <a:t>Datos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Agrupación</a:t>
            </a:r>
            <a:r>
              <a:rPr lang="en-US" sz="2353" i="1" kern="0" dirty="0">
                <a:solidFill>
                  <a:srgbClr val="7030A0"/>
                </a:solidFill>
              </a:rPr>
              <a:t>,</a:t>
            </a:r>
          </a:p>
          <a:p>
            <a:pPr algn="ctr" defTabSz="913334">
              <a:lnSpc>
                <a:spcPct val="90000"/>
              </a:lnSpc>
              <a:defRPr/>
            </a:pPr>
            <a:r>
              <a:rPr lang="en-US" sz="2353" i="1" kern="0" dirty="0" err="1">
                <a:solidFill>
                  <a:srgbClr val="7030A0"/>
                </a:solidFill>
              </a:rPr>
              <a:t>Recomendaciones</a:t>
            </a:r>
            <a:r>
              <a:rPr lang="en-US" sz="2353" i="1" kern="0" dirty="0">
                <a:solidFill>
                  <a:srgbClr val="7030A0"/>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4078678" cy="529104"/>
          </a:xfrm>
          <a:prstGeom prst="rect">
            <a:avLst/>
          </a:prstGeom>
          <a:noFill/>
        </p:spPr>
        <p:txBody>
          <a:bodyPr wrap="none" lIns="179259" tIns="143407" rIns="179259" bIns="143407" rtlCol="0">
            <a:spAutoFit/>
          </a:bodyPr>
          <a:lstStyle/>
          <a:p>
            <a:pPr>
              <a:lnSpc>
                <a:spcPct val="90000"/>
              </a:lnSpc>
              <a:spcAft>
                <a:spcPts val="588"/>
              </a:spcAft>
            </a:pPr>
            <a:r>
              <a:rPr lang="en-US" sz="1729" dirty="0">
                <a:gradFill>
                  <a:gsLst>
                    <a:gs pos="2917">
                      <a:schemeClr val="tx1"/>
                    </a:gs>
                    <a:gs pos="30000">
                      <a:schemeClr val="tx1"/>
                    </a:gs>
                  </a:gsLst>
                  <a:lin ang="5400000" scaled="0"/>
                </a:gradFill>
                <a:latin typeface="+mj-lt"/>
              </a:rPr>
              <a:t>5 </a:t>
            </a:r>
            <a:r>
              <a:rPr lang="en-US" sz="1729" dirty="0" err="1">
                <a:gradFill>
                  <a:gsLst>
                    <a:gs pos="2917">
                      <a:schemeClr val="tx1"/>
                    </a:gs>
                    <a:gs pos="30000">
                      <a:schemeClr val="tx1"/>
                    </a:gs>
                  </a:gsLst>
                  <a:lin ang="5400000" scaled="0"/>
                </a:gradFill>
                <a:latin typeface="+mj-lt"/>
              </a:rPr>
              <a:t>preguntas</a:t>
            </a:r>
            <a:r>
              <a:rPr lang="en-US" sz="1729" dirty="0">
                <a:gradFill>
                  <a:gsLst>
                    <a:gs pos="2917">
                      <a:schemeClr val="tx1"/>
                    </a:gs>
                    <a:gs pos="30000">
                      <a:schemeClr val="tx1"/>
                    </a:gs>
                  </a:gsLst>
                  <a:lin ang="5400000" scaled="0"/>
                </a:gradFill>
                <a:latin typeface="+mj-lt"/>
              </a:rPr>
              <a:t> </a:t>
            </a:r>
            <a:r>
              <a:rPr lang="en-US" sz="1729" dirty="0" err="1">
                <a:gradFill>
                  <a:gsLst>
                    <a:gs pos="2917">
                      <a:schemeClr val="tx1"/>
                    </a:gs>
                    <a:gs pos="30000">
                      <a:schemeClr val="tx1"/>
                    </a:gs>
                  </a:gsLst>
                  <a:lin ang="5400000" scaled="0"/>
                </a:gradFill>
                <a:latin typeface="+mj-lt"/>
              </a:rPr>
              <a:t>cortesía</a:t>
            </a:r>
            <a:r>
              <a:rPr lang="en-US" sz="1729" dirty="0">
                <a:gradFill>
                  <a:gsLst>
                    <a:gs pos="2917">
                      <a:schemeClr val="tx1"/>
                    </a:gs>
                    <a:gs pos="30000">
                      <a:schemeClr val="tx1"/>
                    </a:gs>
                  </a:gsLst>
                  <a:lin ang="5400000" scaled="0"/>
                </a:gradFill>
                <a:latin typeface="+mj-lt"/>
              </a:rPr>
              <a:t> de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522021"/>
            <a:ext cx="11563377" cy="1813958"/>
          </a:xfrm>
        </p:spPr>
        <p:txBody>
          <a:bodyPr/>
          <a:lstStyle/>
          <a:p>
            <a:r>
              <a:rPr lang="en-US" sz="5882" dirty="0" err="1"/>
              <a:t>Todo</a:t>
            </a:r>
            <a:r>
              <a:rPr lang="en-US" sz="5882" dirty="0"/>
              <a:t> </a:t>
            </a:r>
            <a:r>
              <a:rPr lang="en-US" sz="5882" dirty="0" err="1"/>
              <a:t>esto</a:t>
            </a:r>
            <a:r>
              <a:rPr lang="en-US" sz="5882" dirty="0"/>
              <a:t> se </a:t>
            </a:r>
            <a:r>
              <a:rPr lang="en-US" sz="5882" dirty="0" err="1"/>
              <a:t>consigue</a:t>
            </a:r>
            <a:r>
              <a:rPr lang="en-US" sz="5882" dirty="0"/>
              <a:t> gracias al </a:t>
            </a:r>
            <a:r>
              <a:rPr lang="en-US" sz="5882" dirty="0" err="1"/>
              <a:t>aprendizaje</a:t>
            </a:r>
            <a:r>
              <a:rPr lang="en-US" sz="5882" dirty="0"/>
              <a:t> </a:t>
            </a:r>
            <a:r>
              <a:rPr lang="en-US" sz="5882" dirty="0" err="1"/>
              <a:t>automático</a:t>
            </a:r>
            <a:r>
              <a:rPr lang="en-US" sz="5882" dirty="0"/>
              <a:t>…</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dirty="0"/>
              <a:t>¿</a:t>
            </a:r>
            <a:r>
              <a:rPr lang="en-US" dirty="0" err="1"/>
              <a:t>Cual</a:t>
            </a:r>
            <a:r>
              <a:rPr lang="en-US" dirty="0"/>
              <a:t> es la </a:t>
            </a:r>
            <a:r>
              <a:rPr lang="en-US" dirty="0" err="1"/>
              <a:t>diferencia</a:t>
            </a:r>
            <a:r>
              <a:rPr lang="en-US" dirty="0"/>
              <a:t>?</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229350" y="1801435"/>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lnSpcReduction="10000"/>
          </a:bodyPr>
          <a:lstStyle/>
          <a:p>
            <a:pPr marL="0" indent="0">
              <a:buNone/>
            </a:pPr>
            <a:endParaRPr lang="en-US" sz="1950" dirty="0">
              <a:cs typeface="Segoe UI"/>
            </a:endParaRPr>
          </a:p>
          <a:p>
            <a:pPr marL="447675" lvl="1" indent="-223520"/>
            <a:r>
              <a:rPr lang="en-US" sz="1950" dirty="0"/>
              <a:t>El campo general de la IA </a:t>
            </a:r>
            <a:r>
              <a:rPr lang="en-US" sz="1950" dirty="0" err="1"/>
              <a:t>incluye</a:t>
            </a:r>
            <a:r>
              <a:rPr lang="en-US" sz="1950" dirty="0"/>
              <a:t> ML, </a:t>
            </a:r>
            <a:r>
              <a:rPr lang="en-US" sz="1950" dirty="0" err="1"/>
              <a:t>el</a:t>
            </a:r>
            <a:r>
              <a:rPr lang="en-US" sz="1950" dirty="0"/>
              <a:t> </a:t>
            </a:r>
            <a:r>
              <a:rPr lang="en-US" sz="1950" dirty="0" err="1"/>
              <a:t>uso</a:t>
            </a:r>
            <a:r>
              <a:rPr lang="en-US" sz="1950" dirty="0"/>
              <a:t> de redes </a:t>
            </a:r>
            <a:r>
              <a:rPr lang="en-US" sz="1950" dirty="0" err="1"/>
              <a:t>neuronales</a:t>
            </a:r>
            <a:r>
              <a:rPr lang="en-US" sz="1950" dirty="0"/>
              <a:t> y </a:t>
            </a:r>
            <a:r>
              <a:rPr lang="en-US" sz="1950" dirty="0" err="1"/>
              <a:t>el</a:t>
            </a:r>
            <a:r>
              <a:rPr lang="en-US" sz="1950" dirty="0"/>
              <a:t> </a:t>
            </a:r>
            <a:r>
              <a:rPr lang="en-US" sz="1950" dirty="0" err="1"/>
              <a:t>aprendizaje</a:t>
            </a:r>
            <a:r>
              <a:rPr lang="en-US" sz="1950" dirty="0"/>
              <a:t> profundo.   </a:t>
            </a:r>
          </a:p>
          <a:p>
            <a:pPr marL="447675" lvl="1" indent="-223520"/>
            <a:r>
              <a:rPr lang="en-US" sz="1950" dirty="0">
                <a:cs typeface="Segoe UI"/>
              </a:rPr>
              <a:t>El </a:t>
            </a:r>
            <a:r>
              <a:rPr lang="en-US" sz="1950" dirty="0" err="1">
                <a:cs typeface="Segoe UI"/>
              </a:rPr>
              <a:t>aprendizaje</a:t>
            </a:r>
            <a:r>
              <a:rPr lang="en-US" sz="1950" dirty="0">
                <a:cs typeface="Segoe UI"/>
              </a:rPr>
              <a:t> </a:t>
            </a:r>
            <a:r>
              <a:rPr lang="en-US" sz="1950" dirty="0" err="1">
                <a:cs typeface="Segoe UI"/>
              </a:rPr>
              <a:t>automático</a:t>
            </a:r>
            <a:r>
              <a:rPr lang="en-US" sz="1950" dirty="0">
                <a:cs typeface="Segoe UI"/>
              </a:rPr>
              <a:t> (ML) es un </a:t>
            </a:r>
            <a:r>
              <a:rPr lang="en-US" sz="1950" dirty="0" err="1">
                <a:cs typeface="Segoe UI"/>
              </a:rPr>
              <a:t>subconjunto</a:t>
            </a:r>
            <a:r>
              <a:rPr lang="en-US" sz="1950" dirty="0">
                <a:cs typeface="Segoe UI"/>
              </a:rPr>
              <a:t> de la IA, y a menudo </a:t>
            </a:r>
            <a:r>
              <a:rPr lang="en-US" sz="1950" dirty="0" err="1">
                <a:cs typeface="Segoe UI"/>
              </a:rPr>
              <a:t>implica</a:t>
            </a:r>
            <a:r>
              <a:rPr lang="en-US" sz="1950" dirty="0">
                <a:cs typeface="Segoe UI"/>
              </a:rPr>
              <a:t> la </a:t>
            </a:r>
            <a:r>
              <a:rPr lang="en-US" sz="1950" dirty="0" err="1">
                <a:cs typeface="Segoe UI"/>
              </a:rPr>
              <a:t>creación</a:t>
            </a:r>
            <a:r>
              <a:rPr lang="en-US" sz="1950" dirty="0">
                <a:cs typeface="Segoe UI"/>
              </a:rPr>
              <a:t> de </a:t>
            </a:r>
            <a:r>
              <a:rPr lang="en-US" sz="1950" dirty="0" err="1">
                <a:cs typeface="Segoe UI"/>
              </a:rPr>
              <a:t>modelos</a:t>
            </a:r>
            <a:r>
              <a:rPr lang="en-US" sz="1950" dirty="0">
                <a:cs typeface="Segoe UI"/>
              </a:rPr>
              <a:t> </a:t>
            </a:r>
            <a:r>
              <a:rPr lang="en-US" sz="1950" dirty="0" err="1">
                <a:cs typeface="Segoe UI"/>
              </a:rPr>
              <a:t>construidos</a:t>
            </a:r>
            <a:r>
              <a:rPr lang="en-US" sz="1950" dirty="0">
                <a:cs typeface="Segoe UI"/>
              </a:rPr>
              <a:t> </a:t>
            </a:r>
            <a:r>
              <a:rPr lang="en-US" sz="1950" dirty="0" err="1">
                <a:cs typeface="Segoe UI"/>
              </a:rPr>
              <a:t>desde</a:t>
            </a:r>
            <a:r>
              <a:rPr lang="en-US" sz="1950" dirty="0">
                <a:cs typeface="Segoe UI"/>
              </a:rPr>
              <a:t> cero o </a:t>
            </a:r>
            <a:r>
              <a:rPr lang="en-US" sz="1950" dirty="0" err="1">
                <a:cs typeface="Segoe UI"/>
              </a:rPr>
              <a:t>construidos</a:t>
            </a:r>
            <a:r>
              <a:rPr lang="en-US" sz="1950" dirty="0">
                <a:cs typeface="Segoe UI"/>
              </a:rPr>
              <a:t> </a:t>
            </a:r>
            <a:r>
              <a:rPr lang="en-US" sz="1950" dirty="0" err="1">
                <a:cs typeface="Segoe UI"/>
              </a:rPr>
              <a:t>utilizando</a:t>
            </a:r>
            <a:r>
              <a:rPr lang="en-US" sz="1950" dirty="0">
                <a:cs typeface="Segoe UI"/>
              </a:rPr>
              <a:t> </a:t>
            </a:r>
            <a:r>
              <a:rPr lang="en-US" sz="1950" dirty="0" err="1">
                <a:cs typeface="Segoe UI"/>
              </a:rPr>
              <a:t>modelos</a:t>
            </a:r>
            <a:r>
              <a:rPr lang="en-US" sz="1950" dirty="0">
                <a:cs typeface="Segoe UI"/>
              </a:rPr>
              <a:t> </a:t>
            </a:r>
            <a:r>
              <a:rPr lang="en-US" sz="1950" dirty="0" err="1">
                <a:cs typeface="Segoe UI"/>
              </a:rPr>
              <a:t>preentrenados</a:t>
            </a:r>
            <a:r>
              <a:rPr lang="en-US" sz="1950" dirty="0">
                <a:cs typeface="Segoe UI"/>
              </a:rPr>
              <a:t>. </a:t>
            </a:r>
          </a:p>
          <a:p>
            <a:pPr marL="447675" lvl="1" indent="-223520"/>
            <a:r>
              <a:rPr lang="en-US" sz="1950" dirty="0" err="1">
                <a:cs typeface="Segoe UI"/>
              </a:rPr>
              <a:t>Estos</a:t>
            </a:r>
            <a:r>
              <a:rPr lang="en-US" sz="1950" dirty="0">
                <a:cs typeface="Segoe UI"/>
              </a:rPr>
              <a:t> </a:t>
            </a:r>
            <a:r>
              <a:rPr lang="en-US" sz="1950" dirty="0" err="1">
                <a:cs typeface="Segoe UI"/>
              </a:rPr>
              <a:t>campos</a:t>
            </a:r>
            <a:r>
              <a:rPr lang="en-US" sz="1950" dirty="0">
                <a:cs typeface="Segoe UI"/>
              </a:rPr>
              <a:t> </a:t>
            </a:r>
            <a:r>
              <a:rPr lang="en-US" sz="1950" dirty="0" err="1">
                <a:cs typeface="Segoe UI"/>
              </a:rPr>
              <a:t>abarcan</a:t>
            </a:r>
            <a:r>
              <a:rPr lang="en-US" sz="1950" dirty="0">
                <a:cs typeface="Segoe UI"/>
              </a:rPr>
              <a:t> tanto las </a:t>
            </a:r>
            <a:r>
              <a:rPr lang="en-US" sz="1950" dirty="0" err="1">
                <a:cs typeface="Segoe UI"/>
              </a:rPr>
              <a:t>ciencias</a:t>
            </a:r>
            <a:r>
              <a:rPr lang="en-US" sz="1950" dirty="0">
                <a:cs typeface="Segoe UI"/>
              </a:rPr>
              <a:t> de la </a:t>
            </a:r>
            <a:r>
              <a:rPr lang="en-US" sz="1950" dirty="0" err="1">
                <a:cs typeface="Segoe UI"/>
              </a:rPr>
              <a:t>computación</a:t>
            </a:r>
            <a:r>
              <a:rPr lang="en-US" sz="1950" dirty="0">
                <a:cs typeface="Segoe UI"/>
              </a:rPr>
              <a:t> </a:t>
            </a:r>
            <a:r>
              <a:rPr lang="en-US" sz="1950" dirty="0" err="1">
                <a:cs typeface="Segoe UI"/>
              </a:rPr>
              <a:t>como</a:t>
            </a:r>
            <a:r>
              <a:rPr lang="en-US" sz="1950" dirty="0">
                <a:cs typeface="Segoe UI"/>
              </a:rPr>
              <a:t> las </a:t>
            </a:r>
            <a:r>
              <a:rPr lang="en-US" sz="1950" dirty="0" err="1">
                <a:cs typeface="Segoe UI"/>
              </a:rPr>
              <a:t>matemáticas</a:t>
            </a:r>
            <a:r>
              <a:rPr lang="en-US" sz="1950" dirty="0">
                <a:cs typeface="Segoe UI"/>
              </a:rPr>
              <a:t> </a:t>
            </a:r>
            <a:r>
              <a:rPr lang="en-US" sz="1950" dirty="0" err="1">
                <a:cs typeface="Segoe UI"/>
              </a:rPr>
              <a:t>en</a:t>
            </a:r>
            <a:r>
              <a:rPr lang="en-US" sz="1950" dirty="0">
                <a:cs typeface="Segoe UI"/>
              </a:rPr>
              <a:t> </a:t>
            </a:r>
            <a:r>
              <a:rPr lang="en-US" sz="1950" dirty="0" err="1">
                <a:cs typeface="Segoe UI"/>
              </a:rPr>
              <a:t>diversos</a:t>
            </a:r>
            <a:r>
              <a:rPr lang="en-US" sz="1950" dirty="0">
                <a:cs typeface="Segoe UI"/>
              </a:rPr>
              <a:t> </a:t>
            </a:r>
            <a:r>
              <a:rPr lang="en-US" sz="1950" dirty="0" err="1">
                <a:cs typeface="Segoe UI"/>
              </a:rPr>
              <a:t>grados</a:t>
            </a:r>
            <a:r>
              <a:rPr lang="en-US" sz="1950" dirty="0">
                <a:cs typeface="Segoe UI"/>
              </a:rPr>
              <a:t>. </a:t>
            </a:r>
          </a:p>
          <a:p>
            <a:pPr marL="447675" lvl="1" indent="-223520"/>
            <a:endParaRPr lang="en-US" dirty="0">
              <a:cs typeface="Segoe UI"/>
            </a:endParaRPr>
          </a:p>
          <a:p>
            <a:pPr marL="223520" indent="-223520"/>
            <a:endParaRPr lang="en-US" sz="1950" dirty="0">
              <a:cs typeface="Segoe UI"/>
            </a:endParaRPr>
          </a:p>
        </p:txBody>
      </p:sp>
      <p:sp>
        <p:nvSpPr>
          <p:cNvPr id="5" name="CuadroTexto 4">
            <a:extLst>
              <a:ext uri="{FF2B5EF4-FFF2-40B4-BE49-F238E27FC236}">
                <a16:creationId xmlns:a16="http://schemas.microsoft.com/office/drawing/2014/main" id="{59AA5252-2EBC-3E4B-17E9-99ABA9A5D4BF}"/>
              </a:ext>
            </a:extLst>
          </p:cNvPr>
          <p:cNvSpPr txBox="1"/>
          <p:nvPr/>
        </p:nvSpPr>
        <p:spPr>
          <a:xfrm>
            <a:off x="7991475" y="2062070"/>
            <a:ext cx="1743075" cy="322002"/>
          </a:xfrm>
          <a:prstGeom prst="rect">
            <a:avLst/>
          </a:prstGeom>
          <a:solidFill>
            <a:schemeClr val="tx1">
              <a:lumMod val="20000"/>
              <a:lumOff val="80000"/>
            </a:schemeClr>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Inteligencia Artificial.</a:t>
            </a:r>
          </a:p>
        </p:txBody>
      </p:sp>
      <p:sp>
        <p:nvSpPr>
          <p:cNvPr id="6" name="CuadroTexto 5">
            <a:extLst>
              <a:ext uri="{FF2B5EF4-FFF2-40B4-BE49-F238E27FC236}">
                <a16:creationId xmlns:a16="http://schemas.microsoft.com/office/drawing/2014/main" id="{D3A21916-7C20-4D6C-A1D6-C5AACC2B276C}"/>
              </a:ext>
            </a:extLst>
          </p:cNvPr>
          <p:cNvSpPr txBox="1"/>
          <p:nvPr/>
        </p:nvSpPr>
        <p:spPr>
          <a:xfrm>
            <a:off x="7652658" y="2489972"/>
            <a:ext cx="2769123" cy="322002"/>
          </a:xfrm>
          <a:prstGeom prst="rect">
            <a:avLst/>
          </a:prstGeom>
          <a:solidFill>
            <a:srgbClr val="B4C7E7"/>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Automático (ML)</a:t>
            </a:r>
          </a:p>
        </p:txBody>
      </p:sp>
      <p:sp>
        <p:nvSpPr>
          <p:cNvPr id="7" name="CuadroTexto 6">
            <a:extLst>
              <a:ext uri="{FF2B5EF4-FFF2-40B4-BE49-F238E27FC236}">
                <a16:creationId xmlns:a16="http://schemas.microsoft.com/office/drawing/2014/main" id="{7E5207BF-5DD2-FAE7-E277-93CD04486654}"/>
              </a:ext>
            </a:extLst>
          </p:cNvPr>
          <p:cNvSpPr txBox="1"/>
          <p:nvPr/>
        </p:nvSpPr>
        <p:spPr>
          <a:xfrm>
            <a:off x="8205632" y="2879942"/>
            <a:ext cx="2021044"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Redes Neuronales</a:t>
            </a:r>
          </a:p>
        </p:txBody>
      </p:sp>
      <p:sp>
        <p:nvSpPr>
          <p:cNvPr id="8" name="CuadroTexto 7">
            <a:extLst>
              <a:ext uri="{FF2B5EF4-FFF2-40B4-BE49-F238E27FC236}">
                <a16:creationId xmlns:a16="http://schemas.microsoft.com/office/drawing/2014/main" id="{0D45F3A1-6CEA-0125-3437-CF8B066A094F}"/>
              </a:ext>
            </a:extLst>
          </p:cNvPr>
          <p:cNvSpPr txBox="1"/>
          <p:nvPr/>
        </p:nvSpPr>
        <p:spPr>
          <a:xfrm>
            <a:off x="8266671" y="3393756"/>
            <a:ext cx="1744103" cy="322002"/>
          </a:xfrm>
          <a:prstGeom prst="rect">
            <a:avLst/>
          </a:prstGeom>
          <a:solidFill>
            <a:srgbClr val="FF0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Profundo</a:t>
            </a:r>
          </a:p>
        </p:txBody>
      </p:sp>
      <p:sp>
        <p:nvSpPr>
          <p:cNvPr id="10" name="CuadroTexto 9">
            <a:extLst>
              <a:ext uri="{FF2B5EF4-FFF2-40B4-BE49-F238E27FC236}">
                <a16:creationId xmlns:a16="http://schemas.microsoft.com/office/drawing/2014/main" id="{8C467A7B-806D-D209-0AAB-2379C0015867}"/>
              </a:ext>
            </a:extLst>
          </p:cNvPr>
          <p:cNvSpPr txBox="1"/>
          <p:nvPr/>
        </p:nvSpPr>
        <p:spPr>
          <a:xfrm>
            <a:off x="10937486" y="2587966"/>
            <a:ext cx="959239"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Estadísticas</a:t>
            </a:r>
          </a:p>
        </p:txBody>
      </p:sp>
      <p:sp>
        <p:nvSpPr>
          <p:cNvPr id="11" name="CuadroTexto 10">
            <a:extLst>
              <a:ext uri="{FF2B5EF4-FFF2-40B4-BE49-F238E27FC236}">
                <a16:creationId xmlns:a16="http://schemas.microsoft.com/office/drawing/2014/main" id="{F109D916-8231-DEFC-D660-703DC12D7BEB}"/>
              </a:ext>
            </a:extLst>
          </p:cNvPr>
          <p:cNvSpPr txBox="1"/>
          <p:nvPr/>
        </p:nvSpPr>
        <p:spPr>
          <a:xfrm>
            <a:off x="8653463" y="4804707"/>
            <a:ext cx="976312" cy="4605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Ciencias de la Computación</a:t>
            </a:r>
          </a:p>
        </p:txBody>
      </p:sp>
      <p:sp>
        <p:nvSpPr>
          <p:cNvPr id="12" name="CuadroTexto 11">
            <a:extLst>
              <a:ext uri="{FF2B5EF4-FFF2-40B4-BE49-F238E27FC236}">
                <a16:creationId xmlns:a16="http://schemas.microsoft.com/office/drawing/2014/main" id="{8FF270EF-7484-AAFB-310A-F7AF00F9FCFD}"/>
              </a:ext>
            </a:extLst>
          </p:cNvPr>
          <p:cNvSpPr txBox="1"/>
          <p:nvPr/>
        </p:nvSpPr>
        <p:spPr>
          <a:xfrm>
            <a:off x="10421781" y="4804707"/>
            <a:ext cx="809624" cy="2666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Matemáticas</a:t>
            </a: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Qué</a:t>
            </a:r>
            <a:r>
              <a:rPr lang="en-US" sz="2745" kern="0" dirty="0"/>
              <a:t> </a:t>
            </a:r>
            <a:r>
              <a:rPr lang="en-US" sz="2745" kern="0" dirty="0" err="1"/>
              <a:t>categoría</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p:properties xmlns:p="http://schemas.microsoft.com/office/2006/metadata/properties" xmlns:xsi="http://www.w3.org/2001/XMLSchema-instance" xmlns:pc="http://schemas.microsoft.com/office/infopath/2007/PartnerControls">
  <documentManagement/>
</p:properti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p:properties xmlns:p="http://schemas.microsoft.com/office/2006/metadata/properties" xmlns:xsi="http://www.w3.org/2001/XMLSchema-instance" xmlns:pc="http://schemas.microsoft.com/office/infopath/2007/PartnerControls">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fb22c541-ded0-47fa-8877-83a4c2d16227" Revision="1" Stencil="7276b9ef-3953-4dce-a89b-ed85f20b8b93" StencilVersion="1.0"/>
</Control>
</file>

<file path=customXml/item22.xml><?xml version="1.0" encoding="utf-8"?>
<Control xmlns="http://schemas.microsoft.com/VisualStudio/2011/storyboarding/control">
  <Id Name="a53d73d2-368b-429e-b817-1324eec1382c" Revision="1" Stencil="7276b9ef-3953-4dce-a89b-ed85f20b8b93" StencilVersion="1.0"/>
</Control>
</file>

<file path=customXml/item23.xml><?xml version="1.0" encoding="utf-8"?>
<Control xmlns="http://schemas.microsoft.com/VisualStudio/2011/storyboarding/control">
  <Id Name="369f9055-6b6c-48b9-9320-5df2d46c430a"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p:properties xmlns:p="http://schemas.microsoft.com/office/2006/metadata/properties" xmlns:xsi="http://www.w3.org/2001/XMLSchema-instance" xmlns:pc="http://schemas.microsoft.com/office/infopath/2007/PartnerControls">
  <documentManagement/>
</p:properties>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Control xmlns="http://schemas.microsoft.com/VisualStudio/2011/storyboarding/control">
  <Id Name="d69996e1-3d61-4686-9b63-f1b855c596ab" Revision="1" Stencil="7276b9ef-3953-4dce-a89b-ed85f20b8b93" StencilVersion="1.0"/>
</Control>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a2191c86-fc50-4add-948c-129f6b5a88d8"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11.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12.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13.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14.xml><?xml version="1.0" encoding="utf-8"?>
<ds:datastoreItem xmlns:ds="http://schemas.openxmlformats.org/officeDocument/2006/customXml" ds:itemID="{BEED33BF-DC0C-4D69-93B0-B8071507869F}">
  <ds:schemaRefs>
    <ds:schemaRef ds:uri="http://schemas.microsoft.com/sharepoint/v3/contenttype/forms"/>
  </ds:schemaRefs>
</ds:datastoreItem>
</file>

<file path=customXml/itemProps15.xml><?xml version="1.0" encoding="utf-8"?>
<ds:datastoreItem xmlns:ds="http://schemas.openxmlformats.org/officeDocument/2006/customXml" ds:itemID="{71A6879D-7C18-4BFA-95D2-B6A266F99176}">
  <ds:schemaRefs>
    <ds:schemaRef ds:uri="http://schemas.microsoft.com/office/2006/metadata/properties"/>
    <ds:schemaRef ds:uri="http://schemas.microsoft.com/office/infopath/2007/PartnerControls"/>
  </ds:schemaRefs>
</ds:datastoreItem>
</file>

<file path=customXml/itemProps16.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17.xml><?xml version="1.0" encoding="utf-8"?>
<ds:datastoreItem xmlns:ds="http://schemas.openxmlformats.org/officeDocument/2006/customXml" ds:itemID="{B402E86F-1AD2-4649-A26A-EB01B8BADD07}">
  <ds:schemaRefs>
    <ds:schemaRef ds:uri="http://schemas.microsoft.com/office/2006/metadata/properties"/>
    <ds:schemaRef ds:uri="http://schemas.microsoft.com/office/infopath/2007/PartnerControls"/>
  </ds:schemaRefs>
</ds:datastoreItem>
</file>

<file path=customXml/itemProps18.xml><?xml version="1.0" encoding="utf-8"?>
<ds:datastoreItem xmlns:ds="http://schemas.openxmlformats.org/officeDocument/2006/customXml" ds:itemID="{1B3CE3BA-EF89-4247-B2A2-92FBEA1437B6}">
  <ds:schemaRefs>
    <ds:schemaRef ds:uri="http://schemas.microsoft.com/sharepoint/v3/contenttype/forms"/>
  </ds:schemaRefs>
</ds:datastoreItem>
</file>

<file path=customXml/itemProps19.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20.xml><?xml version="1.0" encoding="utf-8"?>
<ds:datastoreItem xmlns:ds="http://schemas.openxmlformats.org/officeDocument/2006/customXml" ds:itemID="{4983F5BD-C3D6-4083-85AA-25F18B362F27}">
  <ds:schemaRefs>
    <ds:schemaRef ds:uri="http://schemas.microsoft.com/sharepoint/v3/contenttype/forms"/>
  </ds:schemaRefs>
</ds:datastoreItem>
</file>

<file path=customXml/itemProps21.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22.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23.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24.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25.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26.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27.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28.xml><?xml version="1.0" encoding="utf-8"?>
<ds:datastoreItem xmlns:ds="http://schemas.openxmlformats.org/officeDocument/2006/customXml" ds:itemID="{D792822A-4FBA-4CA1-AB3A-D1F73C4BA72F}">
  <ds:schemaRefs>
    <ds:schemaRef ds:uri="http://schemas.microsoft.com/office/2006/metadata/properties"/>
    <ds:schemaRef ds:uri="http://schemas.microsoft.com/office/infopath/2007/PartnerControls"/>
  </ds:schemaRefs>
</ds:datastoreItem>
</file>

<file path=customXml/itemProps29.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3.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30.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31.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32.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33.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4.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6.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7.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8.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9.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227</TotalTime>
  <Words>1851</Words>
  <Application>Microsoft Office PowerPoint</Application>
  <PresentationFormat>Panorámica</PresentationFormat>
  <Paragraphs>149</Paragraphs>
  <Slides>16</Slides>
  <Notes>15</Notes>
  <HiddenSlides>0</HiddenSlides>
  <MMClips>0</MMClips>
  <ScaleCrop>false</ScaleCrop>
  <HeadingPairs>
    <vt:vector size="6" baseType="variant">
      <vt:variant>
        <vt:lpstr>Fuentes usadas</vt:lpstr>
      </vt:variant>
      <vt:variant>
        <vt:i4>10</vt:i4>
      </vt:variant>
      <vt:variant>
        <vt:lpstr>Tema</vt:lpstr>
      </vt:variant>
      <vt:variant>
        <vt:i4>4</vt:i4>
      </vt:variant>
      <vt:variant>
        <vt:lpstr>Títulos de diapositiva</vt:lpstr>
      </vt:variant>
      <vt:variant>
        <vt:i4>16</vt:i4>
      </vt:variant>
    </vt:vector>
  </HeadingPairs>
  <TitlesOfParts>
    <vt:vector size="30" baseType="lpstr">
      <vt:lpstr>Agency FB</vt:lpstr>
      <vt:lpstr>Arial</vt:lpstr>
      <vt:lpstr>Calibri</vt:lpstr>
      <vt:lpstr>Calibri Light</vt:lpstr>
      <vt:lpstr>Consolas</vt:lpstr>
      <vt:lpstr>Google Sans</vt:lpstr>
      <vt:lpstr>Segoe UI</vt:lpstr>
      <vt:lpstr>Segoe UI Light</vt:lpstr>
      <vt:lpstr>Segoe UI Semilight</vt:lpstr>
      <vt:lpstr>Wingdings</vt:lpstr>
      <vt:lpstr>Office Theme</vt:lpstr>
      <vt:lpstr>WHITE TEMPLATE</vt:lpstr>
      <vt:lpstr>1_5-50111_Build 2017_LIGHT GRAY TEMPLATE</vt:lpstr>
      <vt:lpstr>5-50111_Build 2017_LIGHT GRAY TEMPLATE</vt:lpstr>
      <vt:lpstr>Introducción a IA con Custom Vision</vt:lpstr>
      <vt:lpstr>Presentación de PowerPoint</vt:lpstr>
      <vt:lpstr>Presentación de PowerPoint</vt:lpstr>
      <vt:lpstr>Presentación de PowerPoint</vt:lpstr>
      <vt:lpstr>Presentación de PowerPoint</vt:lpstr>
      <vt:lpstr>Presentación de PowerPoint</vt:lpstr>
      <vt:lpstr>Todo esto se consigue gracias al aprendizaje automático…</vt:lpstr>
      <vt:lpstr>¿Cual es la diferencia?</vt:lpstr>
      <vt:lpstr>Presentación de PowerPoint</vt:lpstr>
      <vt:lpstr>Presentando Custom Vision</vt:lpstr>
      <vt:lpstr>Tú propio modelo custom vision, en 3 pasos</vt:lpstr>
      <vt:lpstr>Ejercicio - Crear un modelo Custom Vision</vt:lpstr>
      <vt:lpstr>Probabilidad e IA. </vt:lpstr>
      <vt:lpstr>Realizar una predicción</vt:lpstr>
      <vt:lpstr>Ejercicio  - Usar un módelo Custom Vision</vt:lpstr>
      <vt:lpstr>¿Qué es lo siguiente?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Celestino Nicolas Chavez Castello</cp:lastModifiedBy>
  <cp:revision>9</cp:revision>
  <dcterms:created xsi:type="dcterms:W3CDTF">2021-10-28T18:28:38Z</dcterms:created>
  <dcterms:modified xsi:type="dcterms:W3CDTF">2022-08-04T21:45:28Z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